
<file path=[Content_Types].xml><?xml version="1.0" encoding="utf-8"?>
<Types xmlns="http://schemas.openxmlformats.org/package/2006/content-types">
  <Default Extension="xml" ContentType="application/xml"/>
  <Default Extension="jpeg" ContentType="image/jpeg"/>
  <Default Extension="xlsx" ContentType="application/vnd.openxmlformats-officedocument.spreadsheetml.sheet"/>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56" r:id="rId2"/>
    <p:sldId id="306" r:id="rId3"/>
    <p:sldId id="258" r:id="rId4"/>
    <p:sldId id="263" r:id="rId5"/>
    <p:sldId id="262" r:id="rId6"/>
    <p:sldId id="261"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FABAB"/>
    <a:srgbClr val="F27625"/>
    <a:srgbClr val="63605C"/>
    <a:srgbClr val="1D272E"/>
    <a:srgbClr val="565D61"/>
    <a:srgbClr val="10181B"/>
    <a:srgbClr val="5554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08"/>
    <p:restoredTop sz="75772"/>
  </p:normalViewPr>
  <p:slideViewPr>
    <p:cSldViewPr snapToGrid="0" snapToObjects="1">
      <p:cViewPr>
        <p:scale>
          <a:sx n="70" d="100"/>
          <a:sy n="70" d="100"/>
        </p:scale>
        <p:origin x="2536" y="464"/>
      </p:cViewPr>
      <p:guideLst/>
    </p:cSldViewPr>
  </p:slideViewPr>
  <p:notesTextViewPr>
    <p:cViewPr>
      <p:scale>
        <a:sx n="1" d="1"/>
        <a:sy n="1" d="1"/>
      </p:scale>
      <p:origin x="0" y="0"/>
    </p:cViewPr>
  </p:notesTextViewPr>
  <p:notesViewPr>
    <p:cSldViewPr snapToGrid="0" snapToObjects="1">
      <p:cViewPr varScale="1">
        <p:scale>
          <a:sx n="113" d="100"/>
          <a:sy n="113" d="100"/>
        </p:scale>
        <p:origin x="3960"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Percentage</c:v>
                </c:pt>
              </c:strCache>
            </c:strRef>
          </c:tx>
          <c:spPr>
            <a:solidFill>
              <a:schemeClr val="lt1"/>
            </a:solidFill>
            <a:ln w="19050">
              <a:solidFill>
                <a:schemeClr val="accent1"/>
              </a:solidFill>
            </a:ln>
            <a:effectLst/>
          </c:spPr>
          <c:dPt>
            <c:idx val="0"/>
            <c:bubble3D val="0"/>
            <c:spPr>
              <a:solidFill>
                <a:srgbClr val="63605C"/>
              </a:solidFill>
              <a:ln w="19050">
                <a:solidFill>
                  <a:schemeClr val="tx1"/>
                </a:solidFill>
              </a:ln>
              <a:effectLst/>
            </c:spPr>
            <c:extLst xmlns:c16r2="http://schemas.microsoft.com/office/drawing/2015/06/chart">
              <c:ext xmlns:c16="http://schemas.microsoft.com/office/drawing/2014/chart" uri="{C3380CC4-5D6E-409C-BE32-E72D297353CC}">
                <c16:uniqueId val="{00000002-F588-8245-93AD-5E4C0B12CAEC}"/>
              </c:ext>
            </c:extLst>
          </c:dPt>
          <c:dPt>
            <c:idx val="1"/>
            <c:bubble3D val="0"/>
            <c:spPr>
              <a:solidFill>
                <a:srgbClr val="AFABAB"/>
              </a:solidFill>
              <a:ln w="19050">
                <a:solidFill>
                  <a:schemeClr val="tx1"/>
                </a:solidFill>
              </a:ln>
              <a:effectLst/>
            </c:spPr>
            <c:extLst xmlns:c16r2="http://schemas.microsoft.com/office/drawing/2015/06/chart">
              <c:ext xmlns:c16="http://schemas.microsoft.com/office/drawing/2014/chart" uri="{C3380CC4-5D6E-409C-BE32-E72D297353CC}">
                <c16:uniqueId val="{00000005-F588-8245-93AD-5E4C0B12CAEC}"/>
              </c:ext>
            </c:extLst>
          </c:dPt>
          <c:dPt>
            <c:idx val="2"/>
            <c:bubble3D val="0"/>
            <c:spPr>
              <a:solidFill>
                <a:srgbClr val="F27625"/>
              </a:solidFill>
              <a:ln w="19050">
                <a:solidFill>
                  <a:schemeClr val="tx1"/>
                </a:solidFill>
              </a:ln>
              <a:effectLst/>
            </c:spPr>
            <c:extLst xmlns:c16r2="http://schemas.microsoft.com/office/drawing/2015/06/chart">
              <c:ext xmlns:c16="http://schemas.microsoft.com/office/drawing/2014/chart" uri="{C3380CC4-5D6E-409C-BE32-E72D297353CC}">
                <c16:uniqueId val="{00000004-F588-8245-93AD-5E4C0B12CAEC}"/>
              </c:ext>
            </c:extLst>
          </c:dPt>
          <c:dLbls>
            <c:dLbl>
              <c:idx val="0"/>
              <c:layout>
                <c:manualLayout>
                  <c:x val="-0.00709442722720925"/>
                  <c:y val="0.227670190098584"/>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2-F588-8245-93AD-5E4C0B12CAEC}"/>
                </c:ext>
                <c:ext xmlns:c15="http://schemas.microsoft.com/office/drawing/2012/chart" uri="{CE6537A1-D6FC-4f65-9D91-7224C49458BB}">
                  <c15:layout/>
                </c:ext>
              </c:extLst>
            </c:dLbl>
            <c:dLbl>
              <c:idx val="1"/>
              <c:layout>
                <c:manualLayout>
                  <c:x val="-0.165100105014716"/>
                  <c:y val="-0.0991210096439557"/>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5-F588-8245-93AD-5E4C0B12CAEC}"/>
                </c:ext>
                <c:ext xmlns:c15="http://schemas.microsoft.com/office/drawing/2012/chart" uri="{CE6537A1-D6FC-4f65-9D91-7224C49458BB}">
                  <c15:layout/>
                </c:ext>
              </c:extLst>
            </c:dLbl>
            <c:dLbl>
              <c:idx val="2"/>
              <c:layout>
                <c:manualLayout>
                  <c:x val="0.182143448529801"/>
                  <c:y val="-0.19824611570109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4-F588-8245-93AD-5E4C0B12CAEC}"/>
                </c:ext>
                <c:ext xmlns:c15="http://schemas.microsoft.com/office/drawing/2012/chart" uri="{CE6537A1-D6FC-4f65-9D91-7224C49458BB}">
                  <c15:layout>
                    <c:manualLayout>
                      <c:w val="0.212944878797458"/>
                      <c:h val="0.174916443162367"/>
                    </c:manualLayout>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a:solidFill>
                    <a:schemeClr val="accent1">
                      <a:lumMod val="60000"/>
                      <a:lumOff val="40000"/>
                    </a:schemeClr>
                  </a:solidFill>
                </a:ln>
                <a:effectLst/>
              </c:spPr>
            </c:leaderLines>
            <c:extLst xmlns:c16r2="http://schemas.microsoft.com/office/drawing/2015/06/chart">
              <c:ext xmlns:c15="http://schemas.microsoft.com/office/drawing/2012/chart" uri="{CE6537A1-D6FC-4f65-9D91-7224C49458BB}"/>
            </c:extLst>
          </c:dLbls>
          <c:cat>
            <c:strRef>
              <c:f>Sheet1!$A$2:$A$4</c:f>
              <c:strCache>
                <c:ptCount val="3"/>
                <c:pt idx="0">
                  <c:v>Operational</c:v>
                </c:pt>
                <c:pt idx="1">
                  <c:v>Course Material</c:v>
                </c:pt>
                <c:pt idx="2">
                  <c:v>Building Blocks</c:v>
                </c:pt>
              </c:strCache>
            </c:strRef>
          </c:cat>
          <c:val>
            <c:numRef>
              <c:f>Sheet1!$B$2:$B$4</c:f>
              <c:numCache>
                <c:formatCode>General</c:formatCode>
                <c:ptCount val="3"/>
                <c:pt idx="0">
                  <c:v>48.0</c:v>
                </c:pt>
                <c:pt idx="1">
                  <c:v>13.0</c:v>
                </c:pt>
                <c:pt idx="2">
                  <c:v>39.0</c:v>
                </c:pt>
              </c:numCache>
            </c:numRef>
          </c:val>
          <c:extLst xmlns:c16r2="http://schemas.microsoft.com/office/drawing/2015/06/chart">
            <c:ext xmlns:c16="http://schemas.microsoft.com/office/drawing/2014/chart" uri="{C3380CC4-5D6E-409C-BE32-E72D297353CC}">
              <c16:uniqueId val="{00000000-F588-8245-93AD-5E4C0B12CAEC}"/>
            </c:ext>
          </c:extLst>
        </c:ser>
        <c:dLbls>
          <c:dLblPos val="inEnd"/>
          <c:showLegendKey val="0"/>
          <c:showVal val="0"/>
          <c:showCatName val="0"/>
          <c:showSerName val="0"/>
          <c:showPercent val="1"/>
          <c:showBubbleSize val="0"/>
          <c:showLeaderLines val="1"/>
        </c:dLbls>
        <c:firstSliceAng val="275"/>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A221F6-387C-B347-A198-D2BF7DC5519E}" type="datetimeFigureOut">
              <a:rPr lang="en-US" smtClean="0"/>
              <a:t>8/21/18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EAF80B-8837-B447-95F4-5225C8807E00}" type="slidenum">
              <a:rPr lang="en-US" smtClean="0"/>
              <a:t>‹#›</a:t>
            </a:fld>
            <a:endParaRPr lang="en-US"/>
          </a:p>
        </p:txBody>
      </p:sp>
    </p:spTree>
    <p:extLst>
      <p:ext uri="{BB962C8B-B14F-4D97-AF65-F5344CB8AC3E}">
        <p14:creationId xmlns:p14="http://schemas.microsoft.com/office/powerpoint/2010/main" val="1726419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B0EAF80B-8837-B447-95F4-5225C8807E00}" type="slidenum">
              <a:rPr lang="en-US" smtClean="0"/>
              <a:t>1</a:t>
            </a:fld>
            <a:endParaRPr lang="en-US"/>
          </a:p>
        </p:txBody>
      </p:sp>
    </p:spTree>
    <p:extLst>
      <p:ext uri="{BB962C8B-B14F-4D97-AF65-F5344CB8AC3E}">
        <p14:creationId xmlns:p14="http://schemas.microsoft.com/office/powerpoint/2010/main" val="1368168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AF80B-8837-B447-95F4-5225C8807E00}" type="slidenum">
              <a:rPr lang="en-US" smtClean="0"/>
              <a:t>12</a:t>
            </a:fld>
            <a:endParaRPr lang="en-US"/>
          </a:p>
        </p:txBody>
      </p:sp>
    </p:spTree>
    <p:extLst>
      <p:ext uri="{BB962C8B-B14F-4D97-AF65-F5344CB8AC3E}">
        <p14:creationId xmlns:p14="http://schemas.microsoft.com/office/powerpoint/2010/main" val="1035487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0EAF80B-8837-B447-95F4-5225C8807E00}" type="slidenum">
              <a:rPr lang="en-US" smtClean="0"/>
              <a:t>15</a:t>
            </a:fld>
            <a:endParaRPr lang="en-US"/>
          </a:p>
        </p:txBody>
      </p:sp>
    </p:spTree>
    <p:extLst>
      <p:ext uri="{BB962C8B-B14F-4D97-AF65-F5344CB8AC3E}">
        <p14:creationId xmlns:p14="http://schemas.microsoft.com/office/powerpoint/2010/main" val="1941786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AF80B-8837-B447-95F4-5225C8807E00}" type="slidenum">
              <a:rPr lang="en-US" smtClean="0"/>
              <a:t>17</a:t>
            </a:fld>
            <a:endParaRPr lang="en-US"/>
          </a:p>
        </p:txBody>
      </p:sp>
    </p:spTree>
    <p:extLst>
      <p:ext uri="{BB962C8B-B14F-4D97-AF65-F5344CB8AC3E}">
        <p14:creationId xmlns:p14="http://schemas.microsoft.com/office/powerpoint/2010/main" val="185806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AF80B-8837-B447-95F4-5225C8807E00}" type="slidenum">
              <a:rPr lang="en-US" smtClean="0"/>
              <a:t>18</a:t>
            </a:fld>
            <a:endParaRPr lang="en-US"/>
          </a:p>
        </p:txBody>
      </p:sp>
    </p:spTree>
    <p:extLst>
      <p:ext uri="{BB962C8B-B14F-4D97-AF65-F5344CB8AC3E}">
        <p14:creationId xmlns:p14="http://schemas.microsoft.com/office/powerpoint/2010/main" val="2068489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AF80B-8837-B447-95F4-5225C8807E00}" type="slidenum">
              <a:rPr lang="en-US" smtClean="0"/>
              <a:t>20</a:t>
            </a:fld>
            <a:endParaRPr lang="en-US"/>
          </a:p>
        </p:txBody>
      </p:sp>
    </p:spTree>
    <p:extLst>
      <p:ext uri="{BB962C8B-B14F-4D97-AF65-F5344CB8AC3E}">
        <p14:creationId xmlns:p14="http://schemas.microsoft.com/office/powerpoint/2010/main" val="1777437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AF80B-8837-B447-95F4-5225C8807E00}" type="slidenum">
              <a:rPr lang="en-US" smtClean="0"/>
              <a:t>21</a:t>
            </a:fld>
            <a:endParaRPr lang="en-US"/>
          </a:p>
        </p:txBody>
      </p:sp>
    </p:spTree>
    <p:extLst>
      <p:ext uri="{BB962C8B-B14F-4D97-AF65-F5344CB8AC3E}">
        <p14:creationId xmlns:p14="http://schemas.microsoft.com/office/powerpoint/2010/main" val="1995789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AF80B-8837-B447-95F4-5225C8807E00}" type="slidenum">
              <a:rPr lang="en-US" smtClean="0"/>
              <a:t>25</a:t>
            </a:fld>
            <a:endParaRPr lang="en-US"/>
          </a:p>
        </p:txBody>
      </p:sp>
    </p:spTree>
    <p:extLst>
      <p:ext uri="{BB962C8B-B14F-4D97-AF65-F5344CB8AC3E}">
        <p14:creationId xmlns:p14="http://schemas.microsoft.com/office/powerpoint/2010/main" val="1070761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AF80B-8837-B447-95F4-5225C8807E00}" type="slidenum">
              <a:rPr lang="en-US" smtClean="0"/>
              <a:t>27</a:t>
            </a:fld>
            <a:endParaRPr lang="en-US"/>
          </a:p>
        </p:txBody>
      </p:sp>
    </p:spTree>
    <p:extLst>
      <p:ext uri="{BB962C8B-B14F-4D97-AF65-F5344CB8AC3E}">
        <p14:creationId xmlns:p14="http://schemas.microsoft.com/office/powerpoint/2010/main" val="8840450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AF80B-8837-B447-95F4-5225C8807E00}" type="slidenum">
              <a:rPr lang="en-US" smtClean="0"/>
              <a:t>28</a:t>
            </a:fld>
            <a:endParaRPr lang="en-US"/>
          </a:p>
        </p:txBody>
      </p:sp>
    </p:spTree>
    <p:extLst>
      <p:ext uri="{BB962C8B-B14F-4D97-AF65-F5344CB8AC3E}">
        <p14:creationId xmlns:p14="http://schemas.microsoft.com/office/powerpoint/2010/main" val="6975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AF80B-8837-B447-95F4-5225C8807E00}" type="slidenum">
              <a:rPr lang="en-US" smtClean="0"/>
              <a:t>29</a:t>
            </a:fld>
            <a:endParaRPr lang="en-US"/>
          </a:p>
        </p:txBody>
      </p:sp>
    </p:spTree>
    <p:extLst>
      <p:ext uri="{BB962C8B-B14F-4D97-AF65-F5344CB8AC3E}">
        <p14:creationId xmlns:p14="http://schemas.microsoft.com/office/powerpoint/2010/main" val="1036739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AF80B-8837-B447-95F4-5225C8807E00}" type="slidenum">
              <a:rPr lang="en-US" smtClean="0"/>
              <a:t>2</a:t>
            </a:fld>
            <a:endParaRPr lang="en-US"/>
          </a:p>
        </p:txBody>
      </p:sp>
    </p:spTree>
    <p:extLst>
      <p:ext uri="{BB962C8B-B14F-4D97-AF65-F5344CB8AC3E}">
        <p14:creationId xmlns:p14="http://schemas.microsoft.com/office/powerpoint/2010/main" val="7845572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AF80B-8837-B447-95F4-5225C8807E00}" type="slidenum">
              <a:rPr lang="en-US" smtClean="0"/>
              <a:t>30</a:t>
            </a:fld>
            <a:endParaRPr lang="en-US"/>
          </a:p>
        </p:txBody>
      </p:sp>
    </p:spTree>
    <p:extLst>
      <p:ext uri="{BB962C8B-B14F-4D97-AF65-F5344CB8AC3E}">
        <p14:creationId xmlns:p14="http://schemas.microsoft.com/office/powerpoint/2010/main" val="2005849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AF80B-8837-B447-95F4-5225C8807E00}" type="slidenum">
              <a:rPr lang="en-US" smtClean="0"/>
              <a:t>31</a:t>
            </a:fld>
            <a:endParaRPr lang="en-US"/>
          </a:p>
        </p:txBody>
      </p:sp>
    </p:spTree>
    <p:extLst>
      <p:ext uri="{BB962C8B-B14F-4D97-AF65-F5344CB8AC3E}">
        <p14:creationId xmlns:p14="http://schemas.microsoft.com/office/powerpoint/2010/main" val="11462106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AF80B-8837-B447-95F4-5225C8807E00}" type="slidenum">
              <a:rPr lang="en-US" smtClean="0"/>
              <a:t>32</a:t>
            </a:fld>
            <a:endParaRPr lang="en-US"/>
          </a:p>
        </p:txBody>
      </p:sp>
    </p:spTree>
    <p:extLst>
      <p:ext uri="{BB962C8B-B14F-4D97-AF65-F5344CB8AC3E}">
        <p14:creationId xmlns:p14="http://schemas.microsoft.com/office/powerpoint/2010/main" val="3661295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AF80B-8837-B447-95F4-5225C8807E00}" type="slidenum">
              <a:rPr lang="en-US" smtClean="0"/>
              <a:t>33</a:t>
            </a:fld>
            <a:endParaRPr lang="en-US"/>
          </a:p>
        </p:txBody>
      </p:sp>
    </p:spTree>
    <p:extLst>
      <p:ext uri="{BB962C8B-B14F-4D97-AF65-F5344CB8AC3E}">
        <p14:creationId xmlns:p14="http://schemas.microsoft.com/office/powerpoint/2010/main" val="16974265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AF80B-8837-B447-95F4-5225C8807E00}" type="slidenum">
              <a:rPr lang="en-US" smtClean="0"/>
              <a:t>36</a:t>
            </a:fld>
            <a:endParaRPr lang="en-US"/>
          </a:p>
        </p:txBody>
      </p:sp>
    </p:spTree>
    <p:extLst>
      <p:ext uri="{BB962C8B-B14F-4D97-AF65-F5344CB8AC3E}">
        <p14:creationId xmlns:p14="http://schemas.microsoft.com/office/powerpoint/2010/main" val="8481468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AF80B-8837-B447-95F4-5225C8807E00}" type="slidenum">
              <a:rPr lang="en-US" smtClean="0"/>
              <a:t>39</a:t>
            </a:fld>
            <a:endParaRPr lang="en-US"/>
          </a:p>
        </p:txBody>
      </p:sp>
    </p:spTree>
    <p:extLst>
      <p:ext uri="{BB962C8B-B14F-4D97-AF65-F5344CB8AC3E}">
        <p14:creationId xmlns:p14="http://schemas.microsoft.com/office/powerpoint/2010/main" val="10981930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AF80B-8837-B447-95F4-5225C8807E00}" type="slidenum">
              <a:rPr lang="en-US" smtClean="0"/>
              <a:t>47</a:t>
            </a:fld>
            <a:endParaRPr lang="en-US"/>
          </a:p>
        </p:txBody>
      </p:sp>
    </p:spTree>
    <p:extLst>
      <p:ext uri="{BB962C8B-B14F-4D97-AF65-F5344CB8AC3E}">
        <p14:creationId xmlns:p14="http://schemas.microsoft.com/office/powerpoint/2010/main" val="931330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AF80B-8837-B447-95F4-5225C8807E00}" type="slidenum">
              <a:rPr lang="en-US" smtClean="0"/>
              <a:t>3</a:t>
            </a:fld>
            <a:endParaRPr lang="en-US"/>
          </a:p>
        </p:txBody>
      </p:sp>
    </p:spTree>
    <p:extLst>
      <p:ext uri="{BB962C8B-B14F-4D97-AF65-F5344CB8AC3E}">
        <p14:creationId xmlns:p14="http://schemas.microsoft.com/office/powerpoint/2010/main" val="3817704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AF80B-8837-B447-95F4-5225C8807E00}" type="slidenum">
              <a:rPr lang="en-US" smtClean="0"/>
              <a:t>4</a:t>
            </a:fld>
            <a:endParaRPr lang="en-US"/>
          </a:p>
        </p:txBody>
      </p:sp>
    </p:spTree>
    <p:extLst>
      <p:ext uri="{BB962C8B-B14F-4D97-AF65-F5344CB8AC3E}">
        <p14:creationId xmlns:p14="http://schemas.microsoft.com/office/powerpoint/2010/main" val="1587782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0EAF80B-8837-B447-95F4-5225C8807E00}" type="slidenum">
              <a:rPr lang="en-US" smtClean="0"/>
              <a:t>5</a:t>
            </a:fld>
            <a:endParaRPr lang="en-US"/>
          </a:p>
        </p:txBody>
      </p:sp>
    </p:spTree>
    <p:extLst>
      <p:ext uri="{BB962C8B-B14F-4D97-AF65-F5344CB8AC3E}">
        <p14:creationId xmlns:p14="http://schemas.microsoft.com/office/powerpoint/2010/main" val="860276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AF80B-8837-B447-95F4-5225C8807E00}" type="slidenum">
              <a:rPr lang="en-US" smtClean="0"/>
              <a:t>6</a:t>
            </a:fld>
            <a:endParaRPr lang="en-US"/>
          </a:p>
        </p:txBody>
      </p:sp>
    </p:spTree>
    <p:extLst>
      <p:ext uri="{BB962C8B-B14F-4D97-AF65-F5344CB8AC3E}">
        <p14:creationId xmlns:p14="http://schemas.microsoft.com/office/powerpoint/2010/main" val="1960359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AF80B-8837-B447-95F4-5225C8807E00}" type="slidenum">
              <a:rPr lang="en-US" smtClean="0"/>
              <a:t>7</a:t>
            </a:fld>
            <a:endParaRPr lang="en-US"/>
          </a:p>
        </p:txBody>
      </p:sp>
    </p:spTree>
    <p:extLst>
      <p:ext uri="{BB962C8B-B14F-4D97-AF65-F5344CB8AC3E}">
        <p14:creationId xmlns:p14="http://schemas.microsoft.com/office/powerpoint/2010/main" val="2065593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AF80B-8837-B447-95F4-5225C8807E00}" type="slidenum">
              <a:rPr lang="en-US" smtClean="0"/>
              <a:t>9</a:t>
            </a:fld>
            <a:endParaRPr lang="en-US"/>
          </a:p>
        </p:txBody>
      </p:sp>
    </p:spTree>
    <p:extLst>
      <p:ext uri="{BB962C8B-B14F-4D97-AF65-F5344CB8AC3E}">
        <p14:creationId xmlns:p14="http://schemas.microsoft.com/office/powerpoint/2010/main" val="985039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AF80B-8837-B447-95F4-5225C8807E00}" type="slidenum">
              <a:rPr lang="en-US" smtClean="0"/>
              <a:t>11</a:t>
            </a:fld>
            <a:endParaRPr lang="en-US"/>
          </a:p>
        </p:txBody>
      </p:sp>
    </p:spTree>
    <p:extLst>
      <p:ext uri="{BB962C8B-B14F-4D97-AF65-F5344CB8AC3E}">
        <p14:creationId xmlns:p14="http://schemas.microsoft.com/office/powerpoint/2010/main" val="165253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FBF9B5-1F8B-EC46-9192-3B475706DA67}"/>
              </a:ext>
            </a:extLst>
          </p:cNvPr>
          <p:cNvSpPr>
            <a:spLocks noGrp="1"/>
          </p:cNvSpPr>
          <p:nvPr>
            <p:ph type="ctrTitle" hasCustomPrompt="1"/>
          </p:nvPr>
        </p:nvSpPr>
        <p:spPr>
          <a:xfrm>
            <a:off x="0" y="1122363"/>
            <a:ext cx="12192000" cy="735466"/>
          </a:xfrm>
        </p:spPr>
        <p:txBody>
          <a:bodyPr anchor="b">
            <a:normAutofit/>
          </a:bodyPr>
          <a:lstStyle>
            <a:lvl1pPr algn="ctr">
              <a:defRPr sz="4800">
                <a:solidFill>
                  <a:schemeClr val="bg1"/>
                </a:solidFill>
              </a:defRPr>
            </a:lvl1pPr>
          </a:lstStyle>
          <a:p>
            <a:r>
              <a:rPr lang="en-US" altLang="en-US" dirty="0"/>
              <a:t>Using Jupyter to Empower Enterprise Analysts</a:t>
            </a:r>
            <a:endParaRPr lang="en-US" dirty="0"/>
          </a:p>
        </p:txBody>
      </p:sp>
      <p:sp>
        <p:nvSpPr>
          <p:cNvPr id="3" name="Subtitle 2">
            <a:extLst>
              <a:ext uri="{FF2B5EF4-FFF2-40B4-BE49-F238E27FC236}">
                <a16:creationId xmlns:a16="http://schemas.microsoft.com/office/drawing/2014/main" xmlns="" id="{9FA8C028-CDB7-0F4B-B966-5B27AF8B6E21}"/>
              </a:ext>
            </a:extLst>
          </p:cNvPr>
          <p:cNvSpPr>
            <a:spLocks noGrp="1"/>
          </p:cNvSpPr>
          <p:nvPr>
            <p:ph type="subTitle" idx="1" hasCustomPrompt="1"/>
          </p:nvPr>
        </p:nvSpPr>
        <p:spPr>
          <a:xfrm>
            <a:off x="1567543" y="2382837"/>
            <a:ext cx="9144000" cy="2175307"/>
          </a:xfrm>
          <a:prstGeom prst="rect">
            <a:avLst/>
          </a:prstGeom>
        </p:spPr>
        <p:txBody>
          <a:bodyPr>
            <a:normAutofit/>
          </a:bodyPr>
          <a:lstStyle>
            <a:lvl1pPr marL="0" indent="0" algn="ctr">
              <a:buNone/>
              <a:defRPr sz="4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Dave Stuart</a:t>
            </a:r>
          </a:p>
          <a:p>
            <a:r>
              <a:rPr lang="en-US" dirty="0"/>
              <a:t>Department of Defense</a:t>
            </a:r>
          </a:p>
        </p:txBody>
      </p:sp>
      <p:sp>
        <p:nvSpPr>
          <p:cNvPr id="4" name="Date Placeholder 3">
            <a:extLst>
              <a:ext uri="{FF2B5EF4-FFF2-40B4-BE49-F238E27FC236}">
                <a16:creationId xmlns:a16="http://schemas.microsoft.com/office/drawing/2014/main" xmlns="" id="{589D5E20-0685-2C40-8741-DB4961921996}"/>
              </a:ext>
            </a:extLst>
          </p:cNvPr>
          <p:cNvSpPr>
            <a:spLocks noGrp="1"/>
          </p:cNvSpPr>
          <p:nvPr>
            <p:ph type="dt" sz="half" idx="10"/>
          </p:nvPr>
        </p:nvSpPr>
        <p:spPr/>
        <p:txBody>
          <a:bodyPr/>
          <a:lstStyle/>
          <a:p>
            <a:fld id="{A68D5D2A-60EA-E148-B8F0-EC9105CBC0E1}" type="datetimeFigureOut">
              <a:rPr lang="en-US" smtClean="0"/>
              <a:t>8/21/18</a:t>
            </a:fld>
            <a:endParaRPr lang="en-US"/>
          </a:p>
        </p:txBody>
      </p:sp>
      <p:sp>
        <p:nvSpPr>
          <p:cNvPr id="5" name="Footer Placeholder 4">
            <a:extLst>
              <a:ext uri="{FF2B5EF4-FFF2-40B4-BE49-F238E27FC236}">
                <a16:creationId xmlns:a16="http://schemas.microsoft.com/office/drawing/2014/main" xmlns="" id="{636A39A6-8639-6F41-96BE-826EBE72FC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9BF5BD0-C432-A045-940B-4E5F9003BA17}"/>
              </a:ext>
            </a:extLst>
          </p:cNvPr>
          <p:cNvSpPr>
            <a:spLocks noGrp="1"/>
          </p:cNvSpPr>
          <p:nvPr>
            <p:ph type="sldNum" sz="quarter" idx="12"/>
          </p:nvPr>
        </p:nvSpPr>
        <p:spPr/>
        <p:txBody>
          <a:bodyPr/>
          <a:lstStyle/>
          <a:p>
            <a:fld id="{4CD6D34C-06B1-2146-B42E-3E6E07117912}" type="slidenum">
              <a:rPr lang="en-US" smtClean="0"/>
              <a:t>‹#›</a:t>
            </a:fld>
            <a:endParaRPr lang="en-US"/>
          </a:p>
        </p:txBody>
      </p:sp>
      <p:cxnSp>
        <p:nvCxnSpPr>
          <p:cNvPr id="7" name="Straight Connector 6">
            <a:extLst>
              <a:ext uri="{FF2B5EF4-FFF2-40B4-BE49-F238E27FC236}">
                <a16:creationId xmlns:a16="http://schemas.microsoft.com/office/drawing/2014/main" xmlns="" id="{135F97DF-D522-0843-8281-37AA1E361161}"/>
              </a:ext>
            </a:extLst>
          </p:cNvPr>
          <p:cNvCxnSpPr/>
          <p:nvPr userDrawn="1"/>
        </p:nvCxnSpPr>
        <p:spPr>
          <a:xfrm>
            <a:off x="299677" y="1877466"/>
            <a:ext cx="11389659" cy="0"/>
          </a:xfrm>
          <a:prstGeom prst="line">
            <a:avLst/>
          </a:prstGeom>
          <a:ln w="38100">
            <a:solidFill>
              <a:srgbClr val="18585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7163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Intro">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7B490B25-4AC3-9640-9A02-6D7933AD7162}"/>
              </a:ext>
            </a:extLst>
          </p:cNvPr>
          <p:cNvSpPr>
            <a:spLocks noGrp="1"/>
          </p:cNvSpPr>
          <p:nvPr>
            <p:ph type="dt" sz="half" idx="10"/>
          </p:nvPr>
        </p:nvSpPr>
        <p:spPr/>
        <p:txBody>
          <a:bodyPr/>
          <a:lstStyle/>
          <a:p>
            <a:fld id="{A68D5D2A-60EA-E148-B8F0-EC9105CBC0E1}" type="datetimeFigureOut">
              <a:rPr lang="en-US" smtClean="0"/>
              <a:t>8/21/18</a:t>
            </a:fld>
            <a:endParaRPr lang="en-US"/>
          </a:p>
        </p:txBody>
      </p:sp>
      <p:sp>
        <p:nvSpPr>
          <p:cNvPr id="5" name="Footer Placeholder 4">
            <a:extLst>
              <a:ext uri="{FF2B5EF4-FFF2-40B4-BE49-F238E27FC236}">
                <a16:creationId xmlns:a16="http://schemas.microsoft.com/office/drawing/2014/main" xmlns="" id="{7AAF247F-6C67-514E-AA37-AFA79B1F12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C8F4204-4E13-7C4F-89C0-583B181DCEF4}"/>
              </a:ext>
            </a:extLst>
          </p:cNvPr>
          <p:cNvSpPr>
            <a:spLocks noGrp="1"/>
          </p:cNvSpPr>
          <p:nvPr>
            <p:ph type="sldNum" sz="quarter" idx="12"/>
          </p:nvPr>
        </p:nvSpPr>
        <p:spPr/>
        <p:txBody>
          <a:bodyPr/>
          <a:lstStyle/>
          <a:p>
            <a:fld id="{4CD6D34C-06B1-2146-B42E-3E6E07117912}" type="slidenum">
              <a:rPr lang="en-US" smtClean="0"/>
              <a:t>‹#›</a:t>
            </a:fld>
            <a:endParaRPr lang="en-US"/>
          </a:p>
        </p:txBody>
      </p:sp>
      <p:sp>
        <p:nvSpPr>
          <p:cNvPr id="7" name="Rectangle 6">
            <a:extLst>
              <a:ext uri="{FF2B5EF4-FFF2-40B4-BE49-F238E27FC236}">
                <a16:creationId xmlns:a16="http://schemas.microsoft.com/office/drawing/2014/main" xmlns="" id="{4B860B68-B623-8D47-AB17-ABBA87D5EDD6}"/>
              </a:ext>
            </a:extLst>
          </p:cNvPr>
          <p:cNvSpPr/>
          <p:nvPr userDrawn="1"/>
        </p:nvSpPr>
        <p:spPr>
          <a:xfrm>
            <a:off x="0" y="6176963"/>
            <a:ext cx="12192000" cy="681037"/>
          </a:xfrm>
          <a:prstGeom prst="rect">
            <a:avLst/>
          </a:prstGeom>
          <a:solidFill>
            <a:srgbClr val="F27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438A265A-549C-7F41-988D-DF20F06BD201}"/>
              </a:ext>
            </a:extLst>
          </p:cNvPr>
          <p:cNvSpPr txBox="1"/>
          <p:nvPr userDrawn="1"/>
        </p:nvSpPr>
        <p:spPr>
          <a:xfrm>
            <a:off x="290286" y="6356350"/>
            <a:ext cx="2133600" cy="369332"/>
          </a:xfrm>
          <a:prstGeom prst="rect">
            <a:avLst/>
          </a:prstGeom>
          <a:noFill/>
        </p:spPr>
        <p:txBody>
          <a:bodyPr wrap="square" rtlCol="0">
            <a:spAutoFit/>
          </a:bodyPr>
          <a:lstStyle/>
          <a:p>
            <a:r>
              <a:rPr lang="en-US" dirty="0">
                <a:solidFill>
                  <a:schemeClr val="bg1"/>
                </a:solidFill>
              </a:rPr>
              <a:t>#</a:t>
            </a:r>
            <a:r>
              <a:rPr lang="en-US" dirty="0" err="1">
                <a:solidFill>
                  <a:schemeClr val="bg1"/>
                </a:solidFill>
              </a:rPr>
              <a:t>JupyterCon</a:t>
            </a:r>
            <a:endParaRPr lang="en-US" dirty="0">
              <a:solidFill>
                <a:schemeClr val="bg1"/>
              </a:solidFill>
            </a:endParaRPr>
          </a:p>
        </p:txBody>
      </p:sp>
      <p:sp>
        <p:nvSpPr>
          <p:cNvPr id="9" name="Pentagon 8">
            <a:extLst>
              <a:ext uri="{FF2B5EF4-FFF2-40B4-BE49-F238E27FC236}">
                <a16:creationId xmlns:a16="http://schemas.microsoft.com/office/drawing/2014/main" xmlns="" id="{4E16E2AF-3C73-A743-AD4D-68AC047FD680}"/>
              </a:ext>
            </a:extLst>
          </p:cNvPr>
          <p:cNvSpPr/>
          <p:nvPr userDrawn="1"/>
        </p:nvSpPr>
        <p:spPr bwMode="auto">
          <a:xfrm>
            <a:off x="0" y="3217644"/>
            <a:ext cx="1161143" cy="398762"/>
          </a:xfrm>
          <a:prstGeom prst="homePlate">
            <a:avLst/>
          </a:prstGeom>
          <a:solidFill>
            <a:srgbClr val="18242F"/>
          </a:solidFill>
          <a:ln w="25400" cap="flat" cmpd="sng" algn="ctr">
            <a:solidFill>
              <a:schemeClr val="bg1">
                <a:lumMod val="50000"/>
              </a:schemeClr>
            </a:solidFill>
            <a:prstDash val="solid"/>
            <a:round/>
            <a:headEnd type="none" w="med" len="med"/>
            <a:tailEnd type="none" w="med" len="med"/>
          </a:ln>
          <a:effectLst/>
          <a:extLst>
            <a:ext uri="{AF507438-7753-43e0-B8FC-AC1667EBCBE1}"/>
          </a:extLst>
        </p:spPr>
        <p:txBody>
          <a:bodyPr anchor="ctr"/>
          <a:lstStyle/>
          <a:p>
            <a:pPr eaLnBrk="1" hangingPunct="1">
              <a:defRPr/>
            </a:pPr>
            <a:r>
              <a:rPr lang="en-US" sz="1200" b="1" dirty="0">
                <a:solidFill>
                  <a:schemeClr val="bg1"/>
                </a:solidFill>
                <a:latin typeface="Gill Sans" charset="0"/>
                <a:ea typeface="ヒラギノ角ゴ ProN W3" charset="0"/>
                <a:sym typeface="Gill Sans" charset="0"/>
              </a:rPr>
              <a:t>Jupyter as a Solution</a:t>
            </a:r>
          </a:p>
        </p:txBody>
      </p:sp>
      <p:sp>
        <p:nvSpPr>
          <p:cNvPr id="10" name="Pentagon 9">
            <a:extLst>
              <a:ext uri="{FF2B5EF4-FFF2-40B4-BE49-F238E27FC236}">
                <a16:creationId xmlns:a16="http://schemas.microsoft.com/office/drawing/2014/main" xmlns="" id="{881E10B4-89F5-DE43-9F43-62FA11E15503}"/>
              </a:ext>
            </a:extLst>
          </p:cNvPr>
          <p:cNvSpPr/>
          <p:nvPr userDrawn="1"/>
        </p:nvSpPr>
        <p:spPr bwMode="auto">
          <a:xfrm>
            <a:off x="0" y="3747625"/>
            <a:ext cx="1161143" cy="402336"/>
          </a:xfrm>
          <a:prstGeom prst="homePlate">
            <a:avLst/>
          </a:prstGeom>
          <a:solidFill>
            <a:srgbClr val="18242F"/>
          </a:solidFill>
          <a:ln w="25400" cap="flat" cmpd="sng" algn="ctr">
            <a:solidFill>
              <a:schemeClr val="bg1">
                <a:lumMod val="50000"/>
              </a:schemeClr>
            </a:solidFill>
            <a:prstDash val="solid"/>
            <a:round/>
            <a:headEnd type="none" w="med" len="med"/>
            <a:tailEnd type="none" w="med" len="med"/>
          </a:ln>
          <a:effectLst/>
          <a:extLst>
            <a:ext uri="{AF507438-7753-43e0-B8FC-AC1667EBCBE1}"/>
          </a:extLst>
        </p:spPr>
        <p:txBody>
          <a:bodyPr anchor="ctr"/>
          <a:lstStyle/>
          <a:p>
            <a:pPr eaLnBrk="1" hangingPunct="1">
              <a:defRPr/>
            </a:pPr>
            <a:r>
              <a:rPr lang="en-US" sz="1200" b="1" dirty="0">
                <a:solidFill>
                  <a:schemeClr val="bg1"/>
                </a:solidFill>
                <a:latin typeface="Gill Sans" charset="0"/>
                <a:ea typeface="ヒラギノ角ゴ ProN W3" charset="0"/>
                <a:sym typeface="Gill Sans" charset="0"/>
              </a:rPr>
              <a:t>Enterprise Challenges</a:t>
            </a:r>
          </a:p>
        </p:txBody>
      </p:sp>
      <p:sp>
        <p:nvSpPr>
          <p:cNvPr id="11" name="Pentagon 10">
            <a:extLst>
              <a:ext uri="{FF2B5EF4-FFF2-40B4-BE49-F238E27FC236}">
                <a16:creationId xmlns:a16="http://schemas.microsoft.com/office/drawing/2014/main" xmlns="" id="{EEA3F2FD-F686-0040-8743-932A27F4D26A}"/>
              </a:ext>
            </a:extLst>
          </p:cNvPr>
          <p:cNvSpPr/>
          <p:nvPr userDrawn="1"/>
        </p:nvSpPr>
        <p:spPr bwMode="auto">
          <a:xfrm>
            <a:off x="0" y="4281180"/>
            <a:ext cx="1161143" cy="402336"/>
          </a:xfrm>
          <a:prstGeom prst="homePlate">
            <a:avLst/>
          </a:prstGeom>
          <a:solidFill>
            <a:srgbClr val="18242F"/>
          </a:solidFill>
          <a:ln w="25400" cap="flat" cmpd="sng" algn="ctr">
            <a:solidFill>
              <a:schemeClr val="bg1">
                <a:lumMod val="50000"/>
              </a:schemeClr>
            </a:solidFill>
            <a:prstDash val="solid"/>
            <a:round/>
            <a:headEnd type="none" w="med" len="med"/>
            <a:tailEnd type="none" w="med" len="med"/>
          </a:ln>
          <a:effectLst/>
          <a:extLst>
            <a:ext uri="{AF507438-7753-43e0-B8FC-AC1667EBCBE1}"/>
          </a:extLst>
        </p:spPr>
        <p:txBody>
          <a:bodyPr anchor="ctr"/>
          <a:lstStyle/>
          <a:p>
            <a:pPr eaLnBrk="1" hangingPunct="1">
              <a:defRPr/>
            </a:pPr>
            <a:r>
              <a:rPr lang="en-US" sz="1200" b="1" dirty="0">
                <a:solidFill>
                  <a:schemeClr val="bg1"/>
                </a:solidFill>
                <a:latin typeface="Gill Sans" charset="0"/>
                <a:ea typeface="ヒラギノ角ゴ ProN W3" charset="0"/>
                <a:sym typeface="Gill Sans" charset="0"/>
              </a:rPr>
              <a:t>Python</a:t>
            </a:r>
          </a:p>
          <a:p>
            <a:pPr eaLnBrk="1" hangingPunct="1">
              <a:defRPr/>
            </a:pPr>
            <a:r>
              <a:rPr lang="en-US" sz="1200" b="1" dirty="0">
                <a:solidFill>
                  <a:schemeClr val="bg1"/>
                </a:solidFill>
                <a:latin typeface="Gill Sans" charset="0"/>
                <a:ea typeface="ヒラギノ角ゴ ProN W3" charset="0"/>
                <a:sym typeface="Gill Sans" charset="0"/>
              </a:rPr>
              <a:t>Outreach</a:t>
            </a:r>
          </a:p>
        </p:txBody>
      </p:sp>
      <p:sp>
        <p:nvSpPr>
          <p:cNvPr id="12" name="Pentagon 11">
            <a:extLst>
              <a:ext uri="{FF2B5EF4-FFF2-40B4-BE49-F238E27FC236}">
                <a16:creationId xmlns:a16="http://schemas.microsoft.com/office/drawing/2014/main" xmlns="" id="{5D745E33-4B7F-0545-B3F7-A23866F1069B}"/>
              </a:ext>
            </a:extLst>
          </p:cNvPr>
          <p:cNvSpPr/>
          <p:nvPr userDrawn="1"/>
        </p:nvSpPr>
        <p:spPr bwMode="auto">
          <a:xfrm>
            <a:off x="0" y="4814735"/>
            <a:ext cx="1161143" cy="402336"/>
          </a:xfrm>
          <a:prstGeom prst="homePlate">
            <a:avLst/>
          </a:prstGeom>
          <a:solidFill>
            <a:srgbClr val="18242F"/>
          </a:solidFill>
          <a:ln w="25400" cap="flat" cmpd="sng" algn="ctr">
            <a:solidFill>
              <a:schemeClr val="bg1">
                <a:lumMod val="50000"/>
              </a:schemeClr>
            </a:solidFill>
            <a:prstDash val="solid"/>
            <a:round/>
            <a:headEnd type="none" w="med" len="med"/>
            <a:tailEnd type="none" w="med" len="med"/>
          </a:ln>
          <a:effectLst/>
          <a:extLst>
            <a:ext uri="{AF507438-7753-43e0-B8FC-AC1667EBCBE1}"/>
          </a:extLst>
        </p:spPr>
        <p:txBody>
          <a:bodyPr anchor="ctr"/>
          <a:lstStyle/>
          <a:p>
            <a:pPr eaLnBrk="1" hangingPunct="1">
              <a:defRPr/>
            </a:pPr>
            <a:r>
              <a:rPr lang="en-US" sz="1200" b="1" dirty="0">
                <a:solidFill>
                  <a:schemeClr val="bg1"/>
                </a:solidFill>
                <a:latin typeface="Gill Sans" charset="0"/>
                <a:ea typeface="ヒラギノ角ゴ ProN W3" charset="0"/>
                <a:sym typeface="Gill Sans" charset="0"/>
              </a:rPr>
              <a:t>Results </a:t>
            </a:r>
          </a:p>
          <a:p>
            <a:pPr eaLnBrk="1" hangingPunct="1">
              <a:defRPr/>
            </a:pPr>
            <a:r>
              <a:rPr lang="en-US" sz="1200" b="1" dirty="0">
                <a:solidFill>
                  <a:schemeClr val="bg1"/>
                </a:solidFill>
                <a:latin typeface="Gill Sans" charset="0"/>
                <a:ea typeface="ヒラギノ角ゴ ProN W3" charset="0"/>
                <a:sym typeface="Gill Sans" charset="0"/>
              </a:rPr>
              <a:t>and Use</a:t>
            </a:r>
          </a:p>
        </p:txBody>
      </p:sp>
      <p:sp>
        <p:nvSpPr>
          <p:cNvPr id="13" name="Pentagon 12">
            <a:extLst>
              <a:ext uri="{FF2B5EF4-FFF2-40B4-BE49-F238E27FC236}">
                <a16:creationId xmlns:a16="http://schemas.microsoft.com/office/drawing/2014/main" xmlns="" id="{A2A4C5E3-D63A-754C-A4EC-9DB8C94E2C43}"/>
              </a:ext>
            </a:extLst>
          </p:cNvPr>
          <p:cNvSpPr/>
          <p:nvPr userDrawn="1"/>
        </p:nvSpPr>
        <p:spPr bwMode="auto">
          <a:xfrm>
            <a:off x="0" y="5348289"/>
            <a:ext cx="1161143" cy="402336"/>
          </a:xfrm>
          <a:prstGeom prst="homePlate">
            <a:avLst/>
          </a:prstGeom>
          <a:solidFill>
            <a:srgbClr val="18242F"/>
          </a:solidFill>
          <a:ln w="25400" cap="flat" cmpd="sng" algn="ctr">
            <a:solidFill>
              <a:schemeClr val="bg1">
                <a:lumMod val="50000"/>
              </a:schemeClr>
            </a:solidFill>
            <a:prstDash val="solid"/>
            <a:round/>
            <a:headEnd type="none" w="med" len="med"/>
            <a:tailEnd type="none" w="med" len="med"/>
          </a:ln>
          <a:effectLst/>
          <a:extLst>
            <a:ext uri="{AF507438-7753-43e0-B8FC-AC1667EBCBE1}"/>
          </a:extLst>
        </p:spPr>
        <p:txBody>
          <a:bodyPr anchor="ctr"/>
          <a:lstStyle/>
          <a:p>
            <a:pPr eaLnBrk="1" hangingPunct="1">
              <a:defRPr/>
            </a:pPr>
            <a:r>
              <a:rPr lang="en-US" sz="1200" b="1" dirty="0">
                <a:solidFill>
                  <a:schemeClr val="bg1"/>
                </a:solidFill>
                <a:latin typeface="Gill Sans" charset="0"/>
                <a:ea typeface="ヒラギノ角ゴ ProN W3" charset="0"/>
                <a:sym typeface="Gill Sans" charset="0"/>
              </a:rPr>
              <a:t>Future </a:t>
            </a:r>
          </a:p>
          <a:p>
            <a:pPr eaLnBrk="1" hangingPunct="1">
              <a:defRPr/>
            </a:pPr>
            <a:r>
              <a:rPr lang="en-US" sz="1200" b="1" dirty="0">
                <a:solidFill>
                  <a:schemeClr val="bg1"/>
                </a:solidFill>
                <a:latin typeface="Gill Sans" charset="0"/>
                <a:ea typeface="ヒラギノ角ゴ ProN W3" charset="0"/>
                <a:sym typeface="Gill Sans" charset="0"/>
              </a:rPr>
              <a:t>Efforts</a:t>
            </a:r>
          </a:p>
        </p:txBody>
      </p:sp>
      <p:sp>
        <p:nvSpPr>
          <p:cNvPr id="14" name="Pentagon 13">
            <a:extLst>
              <a:ext uri="{FF2B5EF4-FFF2-40B4-BE49-F238E27FC236}">
                <a16:creationId xmlns:a16="http://schemas.microsoft.com/office/drawing/2014/main" xmlns="" id="{1FD65F59-7C41-8341-AE0D-3CE8B35FC471}"/>
              </a:ext>
            </a:extLst>
          </p:cNvPr>
          <p:cNvSpPr>
            <a:spLocks noChangeArrowheads="1"/>
          </p:cNvSpPr>
          <p:nvPr userDrawn="1"/>
        </p:nvSpPr>
        <p:spPr bwMode="auto">
          <a:xfrm>
            <a:off x="0" y="2536825"/>
            <a:ext cx="1359851" cy="549600"/>
          </a:xfrm>
          <a:prstGeom prst="homePlate">
            <a:avLst>
              <a:gd name="adj" fmla="val 50043"/>
            </a:avLst>
          </a:prstGeom>
          <a:solidFill>
            <a:srgbClr val="18242F"/>
          </a:solidFill>
          <a:ln w="44450" algn="ctr">
            <a:solidFill>
              <a:srgbClr val="F27525"/>
            </a:solidFill>
            <a:round/>
            <a:headEnd/>
            <a:tailEnd/>
          </a:ln>
        </p:spPr>
        <p:txBody>
          <a:bodyPr anchor="ctr"/>
          <a:lstStyle>
            <a:lvl1pPr>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1pPr>
            <a:lvl2pPr marL="742950" indent="-285750">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2pPr>
            <a:lvl3pPr marL="1143000" indent="-228600">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3pPr>
            <a:lvl4pPr marL="1600200" indent="-228600">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4pPr>
            <a:lvl5pPr marL="2057400" indent="-228600">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2514600" indent="-228600" eaLnBrk="0" fontAlgn="base" hangingPunct="0">
              <a:spcBef>
                <a:spcPct val="0"/>
              </a:spcBef>
              <a:spcAft>
                <a:spcPct val="0"/>
              </a:spcAft>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2971800" indent="-228600" eaLnBrk="0" fontAlgn="base" hangingPunct="0">
              <a:spcBef>
                <a:spcPct val="0"/>
              </a:spcBef>
              <a:spcAft>
                <a:spcPct val="0"/>
              </a:spcAft>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3429000" indent="-228600" eaLnBrk="0" fontAlgn="base" hangingPunct="0">
              <a:spcBef>
                <a:spcPct val="0"/>
              </a:spcBef>
              <a:spcAft>
                <a:spcPct val="0"/>
              </a:spcAft>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3886200" indent="-228600" eaLnBrk="0" fontAlgn="base" hangingPunct="0">
              <a:spcBef>
                <a:spcPct val="0"/>
              </a:spcBef>
              <a:spcAft>
                <a:spcPct val="0"/>
              </a:spcAft>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pPr eaLnBrk="1" hangingPunct="1"/>
            <a:r>
              <a:rPr lang="en-US" altLang="en-US" sz="1400" b="1" dirty="0">
                <a:solidFill>
                  <a:schemeClr val="bg1"/>
                </a:solidFill>
              </a:rPr>
              <a:t>Intro</a:t>
            </a:r>
          </a:p>
        </p:txBody>
      </p:sp>
      <p:sp>
        <p:nvSpPr>
          <p:cNvPr id="15" name="Rectangle 14">
            <a:extLst>
              <a:ext uri="{FF2B5EF4-FFF2-40B4-BE49-F238E27FC236}">
                <a16:creationId xmlns:a16="http://schemas.microsoft.com/office/drawing/2014/main" xmlns="" id="{E2BC3300-B850-834F-8A23-409D5E43BA76}"/>
              </a:ext>
            </a:extLst>
          </p:cNvPr>
          <p:cNvSpPr/>
          <p:nvPr userDrawn="1"/>
        </p:nvSpPr>
        <p:spPr>
          <a:xfrm>
            <a:off x="0" y="0"/>
            <a:ext cx="12192000" cy="769257"/>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1AF11B6-EF47-8C49-890F-9B16D5614D98}"/>
              </a:ext>
            </a:extLst>
          </p:cNvPr>
          <p:cNvSpPr>
            <a:spLocks noGrp="1"/>
          </p:cNvSpPr>
          <p:nvPr>
            <p:ph type="title"/>
          </p:nvPr>
        </p:nvSpPr>
        <p:spPr>
          <a:xfrm>
            <a:off x="7257" y="-10612"/>
            <a:ext cx="12192000" cy="774026"/>
          </a:xfrm>
        </p:spPr>
        <p:txBody>
          <a:bodyPr/>
          <a:lstStyle>
            <a:lvl1pPr algn="ctr">
              <a:defRPr/>
            </a:lvl1pPr>
          </a:lstStyle>
          <a:p>
            <a:r>
              <a:rPr lang="en-US" dirty="0"/>
              <a:t>Click to edit Master title style</a:t>
            </a:r>
          </a:p>
        </p:txBody>
      </p:sp>
      <p:sp>
        <p:nvSpPr>
          <p:cNvPr id="18" name="Text Placeholder 17">
            <a:extLst>
              <a:ext uri="{FF2B5EF4-FFF2-40B4-BE49-F238E27FC236}">
                <a16:creationId xmlns:a16="http://schemas.microsoft.com/office/drawing/2014/main" xmlns="" id="{9CFA62CB-A2AD-BB4E-96DF-3A3828FA4383}"/>
              </a:ext>
            </a:extLst>
          </p:cNvPr>
          <p:cNvSpPr>
            <a:spLocks noGrp="1"/>
          </p:cNvSpPr>
          <p:nvPr>
            <p:ph type="body" sz="quarter" idx="13"/>
          </p:nvPr>
        </p:nvSpPr>
        <p:spPr>
          <a:xfrm>
            <a:off x="0" y="1532732"/>
            <a:ext cx="12192000" cy="914400"/>
          </a:xfrm>
          <a:gradFill>
            <a:gsLst>
              <a:gs pos="0">
                <a:schemeClr val="bg2">
                  <a:lumMod val="75000"/>
                  <a:alpha val="0"/>
                </a:schemeClr>
              </a:gs>
              <a:gs pos="8000">
                <a:srgbClr val="565D61">
                  <a:alpha val="19000"/>
                </a:srgbClr>
              </a:gs>
              <a:gs pos="24000">
                <a:srgbClr val="11181B">
                  <a:alpha val="51000"/>
                </a:srgbClr>
              </a:gs>
              <a:gs pos="61000">
                <a:srgbClr val="11181B">
                  <a:alpha val="86000"/>
                </a:srgbClr>
              </a:gs>
            </a:gsLst>
            <a:lin ang="0" scaled="1"/>
          </a:gradFill>
        </p:spPr>
        <p:txBody>
          <a:bodyPr tIns="182880">
            <a:noAutofit/>
          </a:bodyPr>
          <a:lstStyle>
            <a:lvl1pPr marL="228600" indent="-228600" algn="ctr">
              <a:spcBef>
                <a:spcPts val="0"/>
              </a:spcBef>
              <a:buClr>
                <a:srgbClr val="F27625"/>
              </a:buClr>
              <a:buFont typeface="Wingdings" pitchFamily="2" charset="2"/>
              <a:buChar char="§"/>
              <a:defRPr sz="2400"/>
            </a:lvl1pPr>
            <a:lvl2pPr marL="685800" indent="-228600" algn="ctr">
              <a:spcBef>
                <a:spcPts val="0"/>
              </a:spcBef>
              <a:buClr>
                <a:srgbClr val="F27625"/>
              </a:buClr>
              <a:buFont typeface="Wingdings" pitchFamily="2" charset="2"/>
              <a:buChar char="§"/>
              <a:defRPr sz="2400"/>
            </a:lvl2pPr>
            <a:lvl3pPr marL="1143000" indent="-228600" algn="ctr">
              <a:spcBef>
                <a:spcPts val="0"/>
              </a:spcBef>
              <a:buClr>
                <a:srgbClr val="F27625"/>
              </a:buClr>
              <a:buFont typeface="Wingdings" pitchFamily="2" charset="2"/>
              <a:buChar char="§"/>
              <a:defRPr sz="2400"/>
            </a:lvl3pPr>
            <a:lvl4pPr marL="1600200" indent="-228600" algn="ctr">
              <a:spcBef>
                <a:spcPts val="0"/>
              </a:spcBef>
              <a:buClr>
                <a:srgbClr val="F27625"/>
              </a:buClr>
              <a:buFont typeface="Wingdings" pitchFamily="2" charset="2"/>
              <a:buChar char="§"/>
              <a:defRPr sz="2400"/>
            </a:lvl4pPr>
            <a:lvl5pPr marL="2057400" indent="-228600" algn="ctr">
              <a:spcBef>
                <a:spcPts val="0"/>
              </a:spcBef>
              <a:buClr>
                <a:srgbClr val="F27625"/>
              </a:buClr>
              <a:buFont typeface="Wingdings" pitchFamily="2" charset="2"/>
              <a:buChar cha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0" name="Picture 19">
            <a:extLst>
              <a:ext uri="{FF2B5EF4-FFF2-40B4-BE49-F238E27FC236}">
                <a16:creationId xmlns:a16="http://schemas.microsoft.com/office/drawing/2014/main" xmlns="" id="{3E1D85EA-70FE-9046-BDFA-B54FF3F0719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771190" y="6356350"/>
            <a:ext cx="1304120" cy="359469"/>
          </a:xfrm>
          <a:prstGeom prst="rect">
            <a:avLst/>
          </a:prstGeom>
        </p:spPr>
      </p:pic>
    </p:spTree>
    <p:extLst>
      <p:ext uri="{BB962C8B-B14F-4D97-AF65-F5344CB8AC3E}">
        <p14:creationId xmlns:p14="http://schemas.microsoft.com/office/powerpoint/2010/main" val="2268361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Jupyter">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3E285FA2-1F97-6044-9B4A-5EA1D1E21EEF}"/>
              </a:ext>
            </a:extLst>
          </p:cNvPr>
          <p:cNvSpPr/>
          <p:nvPr userDrawn="1"/>
        </p:nvSpPr>
        <p:spPr>
          <a:xfrm>
            <a:off x="0" y="0"/>
            <a:ext cx="12192000" cy="769257"/>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xmlns="" id="{7B490B25-4AC3-9640-9A02-6D7933AD7162}"/>
              </a:ext>
            </a:extLst>
          </p:cNvPr>
          <p:cNvSpPr>
            <a:spLocks noGrp="1"/>
          </p:cNvSpPr>
          <p:nvPr>
            <p:ph type="dt" sz="half" idx="10"/>
          </p:nvPr>
        </p:nvSpPr>
        <p:spPr/>
        <p:txBody>
          <a:bodyPr/>
          <a:lstStyle/>
          <a:p>
            <a:fld id="{A68D5D2A-60EA-E148-B8F0-EC9105CBC0E1}" type="datetimeFigureOut">
              <a:rPr lang="en-US" smtClean="0"/>
              <a:t>8/21/18</a:t>
            </a:fld>
            <a:endParaRPr lang="en-US"/>
          </a:p>
        </p:txBody>
      </p:sp>
      <p:sp>
        <p:nvSpPr>
          <p:cNvPr id="5" name="Footer Placeholder 4">
            <a:extLst>
              <a:ext uri="{FF2B5EF4-FFF2-40B4-BE49-F238E27FC236}">
                <a16:creationId xmlns:a16="http://schemas.microsoft.com/office/drawing/2014/main" xmlns="" id="{7AAF247F-6C67-514E-AA37-AFA79B1F12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C8F4204-4E13-7C4F-89C0-583B181DCEF4}"/>
              </a:ext>
            </a:extLst>
          </p:cNvPr>
          <p:cNvSpPr>
            <a:spLocks noGrp="1"/>
          </p:cNvSpPr>
          <p:nvPr>
            <p:ph type="sldNum" sz="quarter" idx="12"/>
          </p:nvPr>
        </p:nvSpPr>
        <p:spPr/>
        <p:txBody>
          <a:bodyPr/>
          <a:lstStyle/>
          <a:p>
            <a:fld id="{4CD6D34C-06B1-2146-B42E-3E6E07117912}" type="slidenum">
              <a:rPr lang="en-US" smtClean="0"/>
              <a:t>‹#›</a:t>
            </a:fld>
            <a:endParaRPr lang="en-US"/>
          </a:p>
        </p:txBody>
      </p:sp>
      <p:sp>
        <p:nvSpPr>
          <p:cNvPr id="7" name="Rectangle 6">
            <a:extLst>
              <a:ext uri="{FF2B5EF4-FFF2-40B4-BE49-F238E27FC236}">
                <a16:creationId xmlns:a16="http://schemas.microsoft.com/office/drawing/2014/main" xmlns="" id="{4B860B68-B623-8D47-AB17-ABBA87D5EDD6}"/>
              </a:ext>
            </a:extLst>
          </p:cNvPr>
          <p:cNvSpPr/>
          <p:nvPr userDrawn="1"/>
        </p:nvSpPr>
        <p:spPr>
          <a:xfrm>
            <a:off x="0" y="6176963"/>
            <a:ext cx="12192000" cy="681037"/>
          </a:xfrm>
          <a:prstGeom prst="rect">
            <a:avLst/>
          </a:prstGeom>
          <a:solidFill>
            <a:srgbClr val="F27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438A265A-549C-7F41-988D-DF20F06BD201}"/>
              </a:ext>
            </a:extLst>
          </p:cNvPr>
          <p:cNvSpPr txBox="1"/>
          <p:nvPr userDrawn="1"/>
        </p:nvSpPr>
        <p:spPr>
          <a:xfrm>
            <a:off x="290286" y="6356350"/>
            <a:ext cx="2133600" cy="369332"/>
          </a:xfrm>
          <a:prstGeom prst="rect">
            <a:avLst/>
          </a:prstGeom>
          <a:noFill/>
        </p:spPr>
        <p:txBody>
          <a:bodyPr wrap="square" rtlCol="0">
            <a:spAutoFit/>
          </a:bodyPr>
          <a:lstStyle/>
          <a:p>
            <a:r>
              <a:rPr lang="en-US" dirty="0">
                <a:solidFill>
                  <a:schemeClr val="bg1"/>
                </a:solidFill>
              </a:rPr>
              <a:t>#</a:t>
            </a:r>
            <a:r>
              <a:rPr lang="en-US" dirty="0" err="1">
                <a:solidFill>
                  <a:schemeClr val="bg1"/>
                </a:solidFill>
              </a:rPr>
              <a:t>JupyterCon</a:t>
            </a:r>
            <a:endParaRPr lang="en-US" dirty="0">
              <a:solidFill>
                <a:schemeClr val="bg1"/>
              </a:solidFill>
            </a:endParaRPr>
          </a:p>
        </p:txBody>
      </p:sp>
      <p:sp>
        <p:nvSpPr>
          <p:cNvPr id="11" name="Pentagon 10">
            <a:extLst>
              <a:ext uri="{FF2B5EF4-FFF2-40B4-BE49-F238E27FC236}">
                <a16:creationId xmlns:a16="http://schemas.microsoft.com/office/drawing/2014/main" xmlns="" id="{6F1964D7-1982-8D45-B1C5-5B0630BE9028}"/>
              </a:ext>
            </a:extLst>
          </p:cNvPr>
          <p:cNvSpPr/>
          <p:nvPr userDrawn="1"/>
        </p:nvSpPr>
        <p:spPr bwMode="auto">
          <a:xfrm>
            <a:off x="-1" y="3069857"/>
            <a:ext cx="1362456" cy="548640"/>
          </a:xfrm>
          <a:prstGeom prst="homePlate">
            <a:avLst/>
          </a:prstGeom>
          <a:solidFill>
            <a:srgbClr val="18242F"/>
          </a:solidFill>
          <a:ln w="44450" cap="flat" cmpd="sng" algn="ctr">
            <a:solidFill>
              <a:srgbClr val="F27625"/>
            </a:solidFill>
            <a:prstDash val="solid"/>
            <a:round/>
            <a:headEnd type="none" w="med" len="med"/>
            <a:tailEnd type="none" w="med" len="med"/>
          </a:ln>
          <a:effectLst/>
          <a:extLst>
            <a:ext uri="{AF507438-7753-43e0-B8FC-AC1667EBCBE1}"/>
          </a:extLst>
        </p:spPr>
        <p:txBody>
          <a:bodyPr anchor="ctr"/>
          <a:lstStyle/>
          <a:p>
            <a:pPr eaLnBrk="1" hangingPunct="1">
              <a:defRPr/>
            </a:pPr>
            <a:r>
              <a:rPr lang="en-US" sz="1200" b="1" dirty="0">
                <a:solidFill>
                  <a:schemeClr val="bg1"/>
                </a:solidFill>
                <a:latin typeface="Gill Sans" charset="0"/>
                <a:ea typeface="ヒラギノ角ゴ ProN W3" charset="0"/>
                <a:sym typeface="Gill Sans" charset="0"/>
              </a:rPr>
              <a:t>Jupyter as a Solution</a:t>
            </a:r>
          </a:p>
        </p:txBody>
      </p:sp>
      <p:sp>
        <p:nvSpPr>
          <p:cNvPr id="12" name="Pentagon 11">
            <a:extLst>
              <a:ext uri="{FF2B5EF4-FFF2-40B4-BE49-F238E27FC236}">
                <a16:creationId xmlns:a16="http://schemas.microsoft.com/office/drawing/2014/main" xmlns="" id="{39040769-4001-D342-AAC5-E65E046B0908}"/>
              </a:ext>
            </a:extLst>
          </p:cNvPr>
          <p:cNvSpPr/>
          <p:nvPr userDrawn="1"/>
        </p:nvSpPr>
        <p:spPr bwMode="auto">
          <a:xfrm>
            <a:off x="0" y="3749193"/>
            <a:ext cx="1161143" cy="402336"/>
          </a:xfrm>
          <a:prstGeom prst="homePlate">
            <a:avLst/>
          </a:prstGeom>
          <a:solidFill>
            <a:srgbClr val="18242F"/>
          </a:solidFill>
          <a:ln w="25400" cap="flat" cmpd="sng" algn="ctr">
            <a:solidFill>
              <a:schemeClr val="bg1">
                <a:lumMod val="50000"/>
              </a:schemeClr>
            </a:solidFill>
            <a:prstDash val="solid"/>
            <a:round/>
            <a:headEnd type="none" w="med" len="med"/>
            <a:tailEnd type="none" w="med" len="med"/>
          </a:ln>
          <a:effectLst/>
          <a:extLst>
            <a:ext uri="{AF507438-7753-43e0-B8FC-AC1667EBCBE1}"/>
          </a:extLst>
        </p:spPr>
        <p:txBody>
          <a:bodyPr anchor="ctr"/>
          <a:lstStyle/>
          <a:p>
            <a:pPr eaLnBrk="1" hangingPunct="1">
              <a:defRPr/>
            </a:pPr>
            <a:r>
              <a:rPr lang="en-US" sz="1200" b="1" dirty="0">
                <a:solidFill>
                  <a:schemeClr val="bg1"/>
                </a:solidFill>
                <a:latin typeface="Gill Sans" charset="0"/>
                <a:ea typeface="ヒラギノ角ゴ ProN W3" charset="0"/>
                <a:sym typeface="Gill Sans" charset="0"/>
              </a:rPr>
              <a:t>Enterprise Challenges</a:t>
            </a:r>
          </a:p>
        </p:txBody>
      </p:sp>
      <p:sp>
        <p:nvSpPr>
          <p:cNvPr id="13" name="Pentagon 12">
            <a:extLst>
              <a:ext uri="{FF2B5EF4-FFF2-40B4-BE49-F238E27FC236}">
                <a16:creationId xmlns:a16="http://schemas.microsoft.com/office/drawing/2014/main" xmlns="" id="{2855B313-5887-824F-92DD-89441C44511A}"/>
              </a:ext>
            </a:extLst>
          </p:cNvPr>
          <p:cNvSpPr/>
          <p:nvPr userDrawn="1"/>
        </p:nvSpPr>
        <p:spPr bwMode="auto">
          <a:xfrm>
            <a:off x="0" y="4282225"/>
            <a:ext cx="1161143" cy="402336"/>
          </a:xfrm>
          <a:prstGeom prst="homePlate">
            <a:avLst/>
          </a:prstGeom>
          <a:solidFill>
            <a:srgbClr val="18242F"/>
          </a:solidFill>
          <a:ln w="25400" cap="flat" cmpd="sng" algn="ctr">
            <a:solidFill>
              <a:schemeClr val="bg1">
                <a:lumMod val="50000"/>
              </a:schemeClr>
            </a:solidFill>
            <a:prstDash val="solid"/>
            <a:round/>
            <a:headEnd type="none" w="med" len="med"/>
            <a:tailEnd type="none" w="med" len="med"/>
          </a:ln>
          <a:effectLst/>
          <a:extLst>
            <a:ext uri="{AF507438-7753-43e0-B8FC-AC1667EBCBE1}"/>
          </a:extLst>
        </p:spPr>
        <p:txBody>
          <a:bodyPr anchor="ctr"/>
          <a:lstStyle/>
          <a:p>
            <a:pPr eaLnBrk="1" hangingPunct="1">
              <a:defRPr/>
            </a:pPr>
            <a:r>
              <a:rPr lang="en-US" sz="1200" b="1" dirty="0">
                <a:solidFill>
                  <a:schemeClr val="bg1"/>
                </a:solidFill>
                <a:latin typeface="Gill Sans" charset="0"/>
                <a:ea typeface="ヒラギノ角ゴ ProN W3" charset="0"/>
                <a:sym typeface="Gill Sans" charset="0"/>
              </a:rPr>
              <a:t>Python</a:t>
            </a:r>
          </a:p>
          <a:p>
            <a:pPr eaLnBrk="1" hangingPunct="1">
              <a:defRPr/>
            </a:pPr>
            <a:r>
              <a:rPr lang="en-US" sz="1200" b="1" dirty="0">
                <a:solidFill>
                  <a:schemeClr val="bg1"/>
                </a:solidFill>
                <a:latin typeface="Gill Sans" charset="0"/>
                <a:ea typeface="ヒラギノ角ゴ ProN W3" charset="0"/>
                <a:sym typeface="Gill Sans" charset="0"/>
              </a:rPr>
              <a:t>Outreach</a:t>
            </a:r>
          </a:p>
        </p:txBody>
      </p:sp>
      <p:sp>
        <p:nvSpPr>
          <p:cNvPr id="14" name="Pentagon 13">
            <a:extLst>
              <a:ext uri="{FF2B5EF4-FFF2-40B4-BE49-F238E27FC236}">
                <a16:creationId xmlns:a16="http://schemas.microsoft.com/office/drawing/2014/main" xmlns="" id="{7FA66281-232D-5240-A84A-73DEA8163ED1}"/>
              </a:ext>
            </a:extLst>
          </p:cNvPr>
          <p:cNvSpPr/>
          <p:nvPr userDrawn="1"/>
        </p:nvSpPr>
        <p:spPr bwMode="auto">
          <a:xfrm>
            <a:off x="0" y="4815257"/>
            <a:ext cx="1161143" cy="402336"/>
          </a:xfrm>
          <a:prstGeom prst="homePlate">
            <a:avLst/>
          </a:prstGeom>
          <a:solidFill>
            <a:srgbClr val="18242F"/>
          </a:solidFill>
          <a:ln w="25400" cap="flat" cmpd="sng" algn="ctr">
            <a:solidFill>
              <a:schemeClr val="bg1">
                <a:lumMod val="50000"/>
              </a:schemeClr>
            </a:solidFill>
            <a:prstDash val="solid"/>
            <a:round/>
            <a:headEnd type="none" w="med" len="med"/>
            <a:tailEnd type="none" w="med" len="med"/>
          </a:ln>
          <a:effectLst/>
          <a:extLst>
            <a:ext uri="{AF507438-7753-43e0-B8FC-AC1667EBCBE1}"/>
          </a:extLst>
        </p:spPr>
        <p:txBody>
          <a:bodyPr anchor="ctr"/>
          <a:lstStyle/>
          <a:p>
            <a:pPr eaLnBrk="1" hangingPunct="1">
              <a:defRPr/>
            </a:pPr>
            <a:r>
              <a:rPr lang="en-US" sz="1200" b="1" dirty="0">
                <a:solidFill>
                  <a:schemeClr val="bg1"/>
                </a:solidFill>
                <a:latin typeface="Gill Sans" charset="0"/>
                <a:ea typeface="ヒラギノ角ゴ ProN W3" charset="0"/>
                <a:sym typeface="Gill Sans" charset="0"/>
              </a:rPr>
              <a:t>Results </a:t>
            </a:r>
          </a:p>
          <a:p>
            <a:pPr eaLnBrk="1" hangingPunct="1">
              <a:defRPr/>
            </a:pPr>
            <a:r>
              <a:rPr lang="en-US" sz="1200" b="1" dirty="0">
                <a:solidFill>
                  <a:schemeClr val="bg1"/>
                </a:solidFill>
                <a:latin typeface="Gill Sans" charset="0"/>
                <a:ea typeface="ヒラギノ角ゴ ProN W3" charset="0"/>
                <a:sym typeface="Gill Sans" charset="0"/>
              </a:rPr>
              <a:t>and Use</a:t>
            </a:r>
          </a:p>
        </p:txBody>
      </p:sp>
      <p:sp>
        <p:nvSpPr>
          <p:cNvPr id="15" name="Pentagon 14">
            <a:extLst>
              <a:ext uri="{FF2B5EF4-FFF2-40B4-BE49-F238E27FC236}">
                <a16:creationId xmlns:a16="http://schemas.microsoft.com/office/drawing/2014/main" xmlns="" id="{46C8BDFC-B304-D542-8AFD-CBA413453F61}"/>
              </a:ext>
            </a:extLst>
          </p:cNvPr>
          <p:cNvSpPr/>
          <p:nvPr userDrawn="1"/>
        </p:nvSpPr>
        <p:spPr bwMode="auto">
          <a:xfrm>
            <a:off x="0" y="5348289"/>
            <a:ext cx="1161143" cy="402336"/>
          </a:xfrm>
          <a:prstGeom prst="homePlate">
            <a:avLst/>
          </a:prstGeom>
          <a:solidFill>
            <a:srgbClr val="18242F"/>
          </a:solidFill>
          <a:ln w="25400" cap="flat" cmpd="sng" algn="ctr">
            <a:solidFill>
              <a:schemeClr val="bg1">
                <a:lumMod val="50000"/>
              </a:schemeClr>
            </a:solidFill>
            <a:prstDash val="solid"/>
            <a:round/>
            <a:headEnd type="none" w="med" len="med"/>
            <a:tailEnd type="none" w="med" len="med"/>
          </a:ln>
          <a:effectLst/>
          <a:extLst>
            <a:ext uri="{AF507438-7753-43e0-B8FC-AC1667EBCBE1}"/>
          </a:extLst>
        </p:spPr>
        <p:txBody>
          <a:bodyPr anchor="ctr"/>
          <a:lstStyle/>
          <a:p>
            <a:pPr eaLnBrk="1" hangingPunct="1">
              <a:defRPr/>
            </a:pPr>
            <a:r>
              <a:rPr lang="en-US" sz="1200" b="1" dirty="0">
                <a:solidFill>
                  <a:schemeClr val="bg1"/>
                </a:solidFill>
                <a:latin typeface="Gill Sans" charset="0"/>
                <a:ea typeface="ヒラギノ角ゴ ProN W3" charset="0"/>
                <a:sym typeface="Gill Sans" charset="0"/>
              </a:rPr>
              <a:t>Future </a:t>
            </a:r>
          </a:p>
          <a:p>
            <a:pPr eaLnBrk="1" hangingPunct="1">
              <a:defRPr/>
            </a:pPr>
            <a:r>
              <a:rPr lang="en-US" sz="1200" b="1" dirty="0">
                <a:solidFill>
                  <a:schemeClr val="bg1"/>
                </a:solidFill>
                <a:latin typeface="Gill Sans" charset="0"/>
                <a:ea typeface="ヒラギノ角ゴ ProN W3" charset="0"/>
                <a:sym typeface="Gill Sans" charset="0"/>
              </a:rPr>
              <a:t>Efforts</a:t>
            </a:r>
          </a:p>
        </p:txBody>
      </p:sp>
      <p:sp>
        <p:nvSpPr>
          <p:cNvPr id="16" name="Pentagon 15">
            <a:extLst>
              <a:ext uri="{FF2B5EF4-FFF2-40B4-BE49-F238E27FC236}">
                <a16:creationId xmlns:a16="http://schemas.microsoft.com/office/drawing/2014/main" xmlns="" id="{44D4AAA4-ECDC-7E42-957C-1C55AA923E7A}"/>
              </a:ext>
            </a:extLst>
          </p:cNvPr>
          <p:cNvSpPr>
            <a:spLocks noChangeArrowheads="1"/>
          </p:cNvSpPr>
          <p:nvPr userDrawn="1"/>
        </p:nvSpPr>
        <p:spPr bwMode="auto">
          <a:xfrm>
            <a:off x="0" y="2536825"/>
            <a:ext cx="1161288" cy="402336"/>
          </a:xfrm>
          <a:prstGeom prst="homePlate">
            <a:avLst>
              <a:gd name="adj" fmla="val 50043"/>
            </a:avLst>
          </a:prstGeom>
          <a:solidFill>
            <a:srgbClr val="18242F"/>
          </a:solidFill>
          <a:ln w="25400" algn="ctr">
            <a:solidFill>
              <a:schemeClr val="bg1">
                <a:lumMod val="50000"/>
              </a:schemeClr>
            </a:solidFill>
            <a:round/>
            <a:headEnd/>
            <a:tailEnd/>
          </a:ln>
        </p:spPr>
        <p:txBody>
          <a:bodyPr anchor="ctr"/>
          <a:lstStyle>
            <a:lvl1pPr>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1pPr>
            <a:lvl2pPr marL="742950" indent="-285750">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2pPr>
            <a:lvl3pPr marL="1143000" indent="-228600">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3pPr>
            <a:lvl4pPr marL="1600200" indent="-228600">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4pPr>
            <a:lvl5pPr marL="2057400" indent="-228600">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2514600" indent="-228600" eaLnBrk="0" fontAlgn="base" hangingPunct="0">
              <a:spcBef>
                <a:spcPct val="0"/>
              </a:spcBef>
              <a:spcAft>
                <a:spcPct val="0"/>
              </a:spcAft>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2971800" indent="-228600" eaLnBrk="0" fontAlgn="base" hangingPunct="0">
              <a:spcBef>
                <a:spcPct val="0"/>
              </a:spcBef>
              <a:spcAft>
                <a:spcPct val="0"/>
              </a:spcAft>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3429000" indent="-228600" eaLnBrk="0" fontAlgn="base" hangingPunct="0">
              <a:spcBef>
                <a:spcPct val="0"/>
              </a:spcBef>
              <a:spcAft>
                <a:spcPct val="0"/>
              </a:spcAft>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3886200" indent="-228600" eaLnBrk="0" fontAlgn="base" hangingPunct="0">
              <a:spcBef>
                <a:spcPct val="0"/>
              </a:spcBef>
              <a:spcAft>
                <a:spcPct val="0"/>
              </a:spcAft>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pPr eaLnBrk="1" hangingPunct="1"/>
            <a:r>
              <a:rPr lang="en-US" altLang="en-US" sz="1400" b="1" dirty="0">
                <a:solidFill>
                  <a:schemeClr val="bg1"/>
                </a:solidFill>
              </a:rPr>
              <a:t>Intro</a:t>
            </a:r>
          </a:p>
        </p:txBody>
      </p:sp>
      <p:sp>
        <p:nvSpPr>
          <p:cNvPr id="18" name="Text Placeholder 17">
            <a:extLst>
              <a:ext uri="{FF2B5EF4-FFF2-40B4-BE49-F238E27FC236}">
                <a16:creationId xmlns:a16="http://schemas.microsoft.com/office/drawing/2014/main" xmlns="" id="{98481971-686E-7F46-9618-E7A0E2547306}"/>
              </a:ext>
            </a:extLst>
          </p:cNvPr>
          <p:cNvSpPr>
            <a:spLocks noGrp="1"/>
          </p:cNvSpPr>
          <p:nvPr>
            <p:ph type="body" sz="quarter" idx="13"/>
          </p:nvPr>
        </p:nvSpPr>
        <p:spPr>
          <a:xfrm>
            <a:off x="0" y="1532732"/>
            <a:ext cx="12192000" cy="914400"/>
          </a:xfrm>
          <a:gradFill>
            <a:gsLst>
              <a:gs pos="0">
                <a:schemeClr val="bg2">
                  <a:lumMod val="75000"/>
                  <a:alpha val="0"/>
                </a:schemeClr>
              </a:gs>
              <a:gs pos="10000">
                <a:srgbClr val="565D61">
                  <a:alpha val="19000"/>
                </a:srgbClr>
              </a:gs>
              <a:gs pos="23000">
                <a:srgbClr val="11181B">
                  <a:alpha val="51000"/>
                </a:srgbClr>
              </a:gs>
              <a:gs pos="61000">
                <a:srgbClr val="11181B">
                  <a:alpha val="86000"/>
                </a:srgbClr>
              </a:gs>
            </a:gsLst>
            <a:lin ang="0" scaled="1"/>
          </a:gradFill>
        </p:spPr>
        <p:txBody>
          <a:bodyPr tIns="182880">
            <a:noAutofit/>
          </a:bodyPr>
          <a:lstStyle>
            <a:lvl1pPr marL="228600" indent="-228600" algn="ctr">
              <a:buClr>
                <a:srgbClr val="F27625"/>
              </a:buClr>
              <a:buFont typeface="Wingdings" pitchFamily="2" charset="2"/>
              <a:buChar char="§"/>
              <a:defRPr sz="2400"/>
            </a:lvl1pPr>
            <a:lvl2pPr marL="685800" indent="-228600" algn="ctr">
              <a:buClr>
                <a:srgbClr val="F27625"/>
              </a:buClr>
              <a:buFont typeface="Wingdings" pitchFamily="2" charset="2"/>
              <a:buChar char="§"/>
              <a:defRPr sz="2400"/>
            </a:lvl2pPr>
            <a:lvl3pPr marL="1143000" indent="-228600" algn="ctr">
              <a:buClr>
                <a:srgbClr val="F27625"/>
              </a:buClr>
              <a:buFont typeface="Wingdings" pitchFamily="2" charset="2"/>
              <a:buChar char="§"/>
              <a:defRPr sz="2400"/>
            </a:lvl3pPr>
            <a:lvl4pPr marL="1600200" indent="-228600" algn="ctr">
              <a:buClr>
                <a:srgbClr val="F27625"/>
              </a:buClr>
              <a:buFont typeface="Wingdings" pitchFamily="2" charset="2"/>
              <a:buChar char="§"/>
              <a:defRPr sz="2400"/>
            </a:lvl4pPr>
            <a:lvl5pPr marL="2057400" indent="-228600" algn="ctr">
              <a:buClr>
                <a:srgbClr val="F27625"/>
              </a:buClr>
              <a:buFont typeface="Wingdings" pitchFamily="2" charset="2"/>
              <a:buChar cha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1">
            <a:extLst>
              <a:ext uri="{FF2B5EF4-FFF2-40B4-BE49-F238E27FC236}">
                <a16:creationId xmlns:a16="http://schemas.microsoft.com/office/drawing/2014/main" xmlns="" id="{01AF11B6-EF47-8C49-890F-9B16D5614D98}"/>
              </a:ext>
            </a:extLst>
          </p:cNvPr>
          <p:cNvSpPr>
            <a:spLocks noGrp="1"/>
          </p:cNvSpPr>
          <p:nvPr>
            <p:ph type="title"/>
          </p:nvPr>
        </p:nvSpPr>
        <p:spPr>
          <a:xfrm>
            <a:off x="7257" y="-10612"/>
            <a:ext cx="12192000" cy="774026"/>
          </a:xfrm>
        </p:spPr>
        <p:txBody>
          <a:bodyPr/>
          <a:lstStyle>
            <a:lvl1pPr algn="ctr">
              <a:defRPr/>
            </a:lvl1pPr>
          </a:lstStyle>
          <a:p>
            <a:r>
              <a:rPr lang="en-US" dirty="0"/>
              <a:t>Click to edit Master title style</a:t>
            </a:r>
          </a:p>
        </p:txBody>
      </p:sp>
      <p:pic>
        <p:nvPicPr>
          <p:cNvPr id="19" name="Picture 18">
            <a:extLst>
              <a:ext uri="{FF2B5EF4-FFF2-40B4-BE49-F238E27FC236}">
                <a16:creationId xmlns:a16="http://schemas.microsoft.com/office/drawing/2014/main" xmlns="" id="{7D1AA546-3FE8-D64B-A966-939A3E01406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771190" y="6356350"/>
            <a:ext cx="1304120" cy="359469"/>
          </a:xfrm>
          <a:prstGeom prst="rect">
            <a:avLst/>
          </a:prstGeom>
        </p:spPr>
      </p:pic>
    </p:spTree>
    <p:extLst>
      <p:ext uri="{BB962C8B-B14F-4D97-AF65-F5344CB8AC3E}">
        <p14:creationId xmlns:p14="http://schemas.microsoft.com/office/powerpoint/2010/main" val="3983229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Enterpris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B998BF80-4BF2-2548-87DA-7489C60F70BF}"/>
              </a:ext>
            </a:extLst>
          </p:cNvPr>
          <p:cNvSpPr/>
          <p:nvPr userDrawn="1"/>
        </p:nvSpPr>
        <p:spPr>
          <a:xfrm>
            <a:off x="0" y="0"/>
            <a:ext cx="12192000" cy="769257"/>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xmlns="" id="{7B490B25-4AC3-9640-9A02-6D7933AD7162}"/>
              </a:ext>
            </a:extLst>
          </p:cNvPr>
          <p:cNvSpPr>
            <a:spLocks noGrp="1"/>
          </p:cNvSpPr>
          <p:nvPr>
            <p:ph type="dt" sz="half" idx="10"/>
          </p:nvPr>
        </p:nvSpPr>
        <p:spPr/>
        <p:txBody>
          <a:bodyPr/>
          <a:lstStyle/>
          <a:p>
            <a:fld id="{A68D5D2A-60EA-E148-B8F0-EC9105CBC0E1}" type="datetimeFigureOut">
              <a:rPr lang="en-US" smtClean="0"/>
              <a:t>8/21/18</a:t>
            </a:fld>
            <a:endParaRPr lang="en-US"/>
          </a:p>
        </p:txBody>
      </p:sp>
      <p:sp>
        <p:nvSpPr>
          <p:cNvPr id="5" name="Footer Placeholder 4">
            <a:extLst>
              <a:ext uri="{FF2B5EF4-FFF2-40B4-BE49-F238E27FC236}">
                <a16:creationId xmlns:a16="http://schemas.microsoft.com/office/drawing/2014/main" xmlns="" id="{7AAF247F-6C67-514E-AA37-AFA79B1F12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C8F4204-4E13-7C4F-89C0-583B181DCEF4}"/>
              </a:ext>
            </a:extLst>
          </p:cNvPr>
          <p:cNvSpPr>
            <a:spLocks noGrp="1"/>
          </p:cNvSpPr>
          <p:nvPr>
            <p:ph type="sldNum" sz="quarter" idx="12"/>
          </p:nvPr>
        </p:nvSpPr>
        <p:spPr/>
        <p:txBody>
          <a:bodyPr/>
          <a:lstStyle/>
          <a:p>
            <a:fld id="{4CD6D34C-06B1-2146-B42E-3E6E07117912}" type="slidenum">
              <a:rPr lang="en-US" smtClean="0"/>
              <a:t>‹#›</a:t>
            </a:fld>
            <a:endParaRPr lang="en-US"/>
          </a:p>
        </p:txBody>
      </p:sp>
      <p:sp>
        <p:nvSpPr>
          <p:cNvPr id="7" name="Rectangle 6">
            <a:extLst>
              <a:ext uri="{FF2B5EF4-FFF2-40B4-BE49-F238E27FC236}">
                <a16:creationId xmlns:a16="http://schemas.microsoft.com/office/drawing/2014/main" xmlns="" id="{4B860B68-B623-8D47-AB17-ABBA87D5EDD6}"/>
              </a:ext>
            </a:extLst>
          </p:cNvPr>
          <p:cNvSpPr/>
          <p:nvPr userDrawn="1"/>
        </p:nvSpPr>
        <p:spPr>
          <a:xfrm>
            <a:off x="0" y="6176963"/>
            <a:ext cx="12192000" cy="681037"/>
          </a:xfrm>
          <a:prstGeom prst="rect">
            <a:avLst/>
          </a:prstGeom>
          <a:solidFill>
            <a:srgbClr val="F27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438A265A-549C-7F41-988D-DF20F06BD201}"/>
              </a:ext>
            </a:extLst>
          </p:cNvPr>
          <p:cNvSpPr txBox="1"/>
          <p:nvPr userDrawn="1"/>
        </p:nvSpPr>
        <p:spPr>
          <a:xfrm>
            <a:off x="290286" y="6356350"/>
            <a:ext cx="2133600" cy="369332"/>
          </a:xfrm>
          <a:prstGeom prst="rect">
            <a:avLst/>
          </a:prstGeom>
          <a:noFill/>
        </p:spPr>
        <p:txBody>
          <a:bodyPr wrap="square" rtlCol="0">
            <a:spAutoFit/>
          </a:bodyPr>
          <a:lstStyle/>
          <a:p>
            <a:r>
              <a:rPr lang="en-US" dirty="0">
                <a:solidFill>
                  <a:schemeClr val="bg1"/>
                </a:solidFill>
              </a:rPr>
              <a:t>#</a:t>
            </a:r>
            <a:r>
              <a:rPr lang="en-US" dirty="0" err="1">
                <a:solidFill>
                  <a:schemeClr val="bg1"/>
                </a:solidFill>
              </a:rPr>
              <a:t>JupyterCon</a:t>
            </a:r>
            <a:endParaRPr lang="en-US" dirty="0">
              <a:solidFill>
                <a:schemeClr val="bg1"/>
              </a:solidFill>
            </a:endParaRPr>
          </a:p>
        </p:txBody>
      </p:sp>
      <p:sp>
        <p:nvSpPr>
          <p:cNvPr id="11" name="Pentagon 10">
            <a:extLst>
              <a:ext uri="{FF2B5EF4-FFF2-40B4-BE49-F238E27FC236}">
                <a16:creationId xmlns:a16="http://schemas.microsoft.com/office/drawing/2014/main" xmlns="" id="{39E5C857-50EA-1C44-A4DD-83A88C3476D5}"/>
              </a:ext>
            </a:extLst>
          </p:cNvPr>
          <p:cNvSpPr/>
          <p:nvPr userDrawn="1"/>
        </p:nvSpPr>
        <p:spPr bwMode="auto">
          <a:xfrm>
            <a:off x="-1" y="3069857"/>
            <a:ext cx="1161288" cy="402336"/>
          </a:xfrm>
          <a:prstGeom prst="homePlate">
            <a:avLst/>
          </a:prstGeom>
          <a:solidFill>
            <a:srgbClr val="18242F"/>
          </a:solidFill>
          <a:ln w="25400" cap="flat" cmpd="sng" algn="ctr">
            <a:solidFill>
              <a:schemeClr val="bg1">
                <a:lumMod val="50000"/>
              </a:schemeClr>
            </a:solidFill>
            <a:prstDash val="solid"/>
            <a:round/>
            <a:headEnd type="none" w="med" len="med"/>
            <a:tailEnd type="none" w="med" len="med"/>
          </a:ln>
          <a:effectLst/>
          <a:extLst>
            <a:ext uri="{AF507438-7753-43e0-B8FC-AC1667EBCBE1}"/>
          </a:extLst>
        </p:spPr>
        <p:txBody>
          <a:bodyPr anchor="ctr"/>
          <a:lstStyle/>
          <a:p>
            <a:pPr eaLnBrk="1" hangingPunct="1">
              <a:defRPr/>
            </a:pPr>
            <a:r>
              <a:rPr lang="en-US" sz="1200" b="1" dirty="0">
                <a:solidFill>
                  <a:schemeClr val="bg1"/>
                </a:solidFill>
                <a:latin typeface="Gill Sans" charset="0"/>
                <a:ea typeface="ヒラギノ角ゴ ProN W3" charset="0"/>
                <a:sym typeface="Gill Sans" charset="0"/>
              </a:rPr>
              <a:t>Jupyter as a Solution</a:t>
            </a:r>
          </a:p>
        </p:txBody>
      </p:sp>
      <p:sp>
        <p:nvSpPr>
          <p:cNvPr id="12" name="Pentagon 11">
            <a:extLst>
              <a:ext uri="{FF2B5EF4-FFF2-40B4-BE49-F238E27FC236}">
                <a16:creationId xmlns:a16="http://schemas.microsoft.com/office/drawing/2014/main" xmlns="" id="{C3059C7F-B71C-B94B-B013-0F4D894F2069}"/>
              </a:ext>
            </a:extLst>
          </p:cNvPr>
          <p:cNvSpPr/>
          <p:nvPr userDrawn="1"/>
        </p:nvSpPr>
        <p:spPr bwMode="auto">
          <a:xfrm>
            <a:off x="-1" y="3602889"/>
            <a:ext cx="1362456" cy="548640"/>
          </a:xfrm>
          <a:prstGeom prst="homePlate">
            <a:avLst/>
          </a:prstGeom>
          <a:solidFill>
            <a:srgbClr val="18242F"/>
          </a:solidFill>
          <a:ln w="44450" cap="flat" cmpd="sng" algn="ctr">
            <a:solidFill>
              <a:srgbClr val="F27625"/>
            </a:solidFill>
            <a:prstDash val="solid"/>
            <a:round/>
            <a:headEnd type="none" w="med" len="med"/>
            <a:tailEnd type="none" w="med" len="med"/>
          </a:ln>
          <a:effectLst/>
          <a:extLst>
            <a:ext uri="{AF507438-7753-43e0-B8FC-AC1667EBCBE1}"/>
          </a:extLst>
        </p:spPr>
        <p:txBody>
          <a:bodyPr anchor="ctr"/>
          <a:lstStyle/>
          <a:p>
            <a:pPr eaLnBrk="1" hangingPunct="1">
              <a:defRPr/>
            </a:pPr>
            <a:r>
              <a:rPr lang="en-US" sz="1200" b="1" dirty="0">
                <a:solidFill>
                  <a:schemeClr val="bg1"/>
                </a:solidFill>
                <a:latin typeface="Gill Sans" charset="0"/>
                <a:ea typeface="ヒラギノ角ゴ ProN W3" charset="0"/>
                <a:sym typeface="Gill Sans" charset="0"/>
              </a:rPr>
              <a:t>Enterprise Challenges</a:t>
            </a:r>
          </a:p>
        </p:txBody>
      </p:sp>
      <p:sp>
        <p:nvSpPr>
          <p:cNvPr id="13" name="Pentagon 12">
            <a:extLst>
              <a:ext uri="{FF2B5EF4-FFF2-40B4-BE49-F238E27FC236}">
                <a16:creationId xmlns:a16="http://schemas.microsoft.com/office/drawing/2014/main" xmlns="" id="{C6429C99-B7CA-9C4D-8654-AB92FEFEB5CE}"/>
              </a:ext>
            </a:extLst>
          </p:cNvPr>
          <p:cNvSpPr/>
          <p:nvPr userDrawn="1"/>
        </p:nvSpPr>
        <p:spPr bwMode="auto">
          <a:xfrm>
            <a:off x="0" y="4282225"/>
            <a:ext cx="1161143" cy="402336"/>
          </a:xfrm>
          <a:prstGeom prst="homePlate">
            <a:avLst/>
          </a:prstGeom>
          <a:solidFill>
            <a:srgbClr val="18242F"/>
          </a:solidFill>
          <a:ln w="25400" cap="flat" cmpd="sng" algn="ctr">
            <a:solidFill>
              <a:schemeClr val="bg1">
                <a:lumMod val="50000"/>
              </a:schemeClr>
            </a:solidFill>
            <a:prstDash val="solid"/>
            <a:round/>
            <a:headEnd type="none" w="med" len="med"/>
            <a:tailEnd type="none" w="med" len="med"/>
          </a:ln>
          <a:effectLst/>
          <a:extLst>
            <a:ext uri="{AF507438-7753-43e0-B8FC-AC1667EBCBE1}"/>
          </a:extLst>
        </p:spPr>
        <p:txBody>
          <a:bodyPr anchor="ctr"/>
          <a:lstStyle/>
          <a:p>
            <a:pPr eaLnBrk="1" hangingPunct="1">
              <a:defRPr/>
            </a:pPr>
            <a:r>
              <a:rPr lang="en-US" sz="1200" b="1" dirty="0">
                <a:solidFill>
                  <a:schemeClr val="bg1"/>
                </a:solidFill>
                <a:latin typeface="Gill Sans" charset="0"/>
                <a:ea typeface="ヒラギノ角ゴ ProN W3" charset="0"/>
                <a:sym typeface="Gill Sans" charset="0"/>
              </a:rPr>
              <a:t>Python</a:t>
            </a:r>
          </a:p>
          <a:p>
            <a:pPr eaLnBrk="1" hangingPunct="1">
              <a:defRPr/>
            </a:pPr>
            <a:r>
              <a:rPr lang="en-US" sz="1200" b="1" dirty="0">
                <a:solidFill>
                  <a:schemeClr val="bg1"/>
                </a:solidFill>
                <a:latin typeface="Gill Sans" charset="0"/>
                <a:ea typeface="ヒラギノ角ゴ ProN W3" charset="0"/>
                <a:sym typeface="Gill Sans" charset="0"/>
              </a:rPr>
              <a:t>Outreach</a:t>
            </a:r>
          </a:p>
        </p:txBody>
      </p:sp>
      <p:sp>
        <p:nvSpPr>
          <p:cNvPr id="14" name="Pentagon 13">
            <a:extLst>
              <a:ext uri="{FF2B5EF4-FFF2-40B4-BE49-F238E27FC236}">
                <a16:creationId xmlns:a16="http://schemas.microsoft.com/office/drawing/2014/main" xmlns="" id="{5284E8B3-3BB0-154F-A1DC-3E2EEA99653D}"/>
              </a:ext>
            </a:extLst>
          </p:cNvPr>
          <p:cNvSpPr/>
          <p:nvPr userDrawn="1"/>
        </p:nvSpPr>
        <p:spPr bwMode="auto">
          <a:xfrm>
            <a:off x="0" y="4815257"/>
            <a:ext cx="1161143" cy="402336"/>
          </a:xfrm>
          <a:prstGeom prst="homePlate">
            <a:avLst/>
          </a:prstGeom>
          <a:solidFill>
            <a:srgbClr val="18242F"/>
          </a:solidFill>
          <a:ln w="25400" cap="flat" cmpd="sng" algn="ctr">
            <a:solidFill>
              <a:schemeClr val="bg1">
                <a:lumMod val="50000"/>
              </a:schemeClr>
            </a:solidFill>
            <a:prstDash val="solid"/>
            <a:round/>
            <a:headEnd type="none" w="med" len="med"/>
            <a:tailEnd type="none" w="med" len="med"/>
          </a:ln>
          <a:effectLst/>
          <a:extLst>
            <a:ext uri="{AF507438-7753-43e0-B8FC-AC1667EBCBE1}"/>
          </a:extLst>
        </p:spPr>
        <p:txBody>
          <a:bodyPr anchor="ctr"/>
          <a:lstStyle/>
          <a:p>
            <a:pPr eaLnBrk="1" hangingPunct="1">
              <a:defRPr/>
            </a:pPr>
            <a:r>
              <a:rPr lang="en-US" sz="1200" b="1" dirty="0">
                <a:solidFill>
                  <a:schemeClr val="bg1"/>
                </a:solidFill>
                <a:latin typeface="Gill Sans" charset="0"/>
                <a:ea typeface="ヒラギノ角ゴ ProN W3" charset="0"/>
                <a:sym typeface="Gill Sans" charset="0"/>
              </a:rPr>
              <a:t>Results </a:t>
            </a:r>
          </a:p>
          <a:p>
            <a:pPr eaLnBrk="1" hangingPunct="1">
              <a:defRPr/>
            </a:pPr>
            <a:r>
              <a:rPr lang="en-US" sz="1200" b="1" dirty="0">
                <a:solidFill>
                  <a:schemeClr val="bg1"/>
                </a:solidFill>
                <a:latin typeface="Gill Sans" charset="0"/>
                <a:ea typeface="ヒラギノ角ゴ ProN W3" charset="0"/>
                <a:sym typeface="Gill Sans" charset="0"/>
              </a:rPr>
              <a:t>and Use</a:t>
            </a:r>
          </a:p>
        </p:txBody>
      </p:sp>
      <p:sp>
        <p:nvSpPr>
          <p:cNvPr id="15" name="Pentagon 14">
            <a:extLst>
              <a:ext uri="{FF2B5EF4-FFF2-40B4-BE49-F238E27FC236}">
                <a16:creationId xmlns:a16="http://schemas.microsoft.com/office/drawing/2014/main" xmlns="" id="{EBA83271-0201-1A47-AB41-CBF1E6BE1F55}"/>
              </a:ext>
            </a:extLst>
          </p:cNvPr>
          <p:cNvSpPr/>
          <p:nvPr userDrawn="1"/>
        </p:nvSpPr>
        <p:spPr bwMode="auto">
          <a:xfrm>
            <a:off x="0" y="5348289"/>
            <a:ext cx="1161143" cy="402336"/>
          </a:xfrm>
          <a:prstGeom prst="homePlate">
            <a:avLst/>
          </a:prstGeom>
          <a:solidFill>
            <a:srgbClr val="18242F"/>
          </a:solidFill>
          <a:ln w="25400" cap="flat" cmpd="sng" algn="ctr">
            <a:solidFill>
              <a:schemeClr val="bg1">
                <a:lumMod val="50000"/>
              </a:schemeClr>
            </a:solidFill>
            <a:prstDash val="solid"/>
            <a:round/>
            <a:headEnd type="none" w="med" len="med"/>
            <a:tailEnd type="none" w="med" len="med"/>
          </a:ln>
          <a:effectLst/>
          <a:extLst>
            <a:ext uri="{AF507438-7753-43e0-B8FC-AC1667EBCBE1}"/>
          </a:extLst>
        </p:spPr>
        <p:txBody>
          <a:bodyPr anchor="ctr"/>
          <a:lstStyle/>
          <a:p>
            <a:pPr eaLnBrk="1" hangingPunct="1">
              <a:defRPr/>
            </a:pPr>
            <a:r>
              <a:rPr lang="en-US" sz="1200" b="1" dirty="0">
                <a:solidFill>
                  <a:schemeClr val="bg1"/>
                </a:solidFill>
                <a:latin typeface="Gill Sans" charset="0"/>
                <a:ea typeface="ヒラギノ角ゴ ProN W3" charset="0"/>
                <a:sym typeface="Gill Sans" charset="0"/>
              </a:rPr>
              <a:t>Future </a:t>
            </a:r>
          </a:p>
          <a:p>
            <a:pPr eaLnBrk="1" hangingPunct="1">
              <a:defRPr/>
            </a:pPr>
            <a:r>
              <a:rPr lang="en-US" sz="1200" b="1" dirty="0">
                <a:solidFill>
                  <a:schemeClr val="bg1"/>
                </a:solidFill>
                <a:latin typeface="Gill Sans" charset="0"/>
                <a:ea typeface="ヒラギノ角ゴ ProN W3" charset="0"/>
                <a:sym typeface="Gill Sans" charset="0"/>
              </a:rPr>
              <a:t>Efforts</a:t>
            </a:r>
          </a:p>
        </p:txBody>
      </p:sp>
      <p:sp>
        <p:nvSpPr>
          <p:cNvPr id="16" name="Pentagon 15">
            <a:extLst>
              <a:ext uri="{FF2B5EF4-FFF2-40B4-BE49-F238E27FC236}">
                <a16:creationId xmlns:a16="http://schemas.microsoft.com/office/drawing/2014/main" xmlns="" id="{866DE326-B42B-3743-8CF5-19DCC16096D5}"/>
              </a:ext>
            </a:extLst>
          </p:cNvPr>
          <p:cNvSpPr>
            <a:spLocks noChangeArrowheads="1"/>
          </p:cNvSpPr>
          <p:nvPr userDrawn="1"/>
        </p:nvSpPr>
        <p:spPr bwMode="auto">
          <a:xfrm>
            <a:off x="0" y="2536825"/>
            <a:ext cx="1161288" cy="402336"/>
          </a:xfrm>
          <a:prstGeom prst="homePlate">
            <a:avLst>
              <a:gd name="adj" fmla="val 50043"/>
            </a:avLst>
          </a:prstGeom>
          <a:solidFill>
            <a:srgbClr val="18242F"/>
          </a:solidFill>
          <a:ln w="25400" algn="ctr">
            <a:solidFill>
              <a:schemeClr val="bg1">
                <a:lumMod val="50000"/>
              </a:schemeClr>
            </a:solidFill>
            <a:round/>
            <a:headEnd/>
            <a:tailEnd/>
          </a:ln>
        </p:spPr>
        <p:txBody>
          <a:bodyPr anchor="ctr"/>
          <a:lstStyle>
            <a:lvl1pPr>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1pPr>
            <a:lvl2pPr marL="742950" indent="-285750">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2pPr>
            <a:lvl3pPr marL="1143000" indent="-228600">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3pPr>
            <a:lvl4pPr marL="1600200" indent="-228600">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4pPr>
            <a:lvl5pPr marL="2057400" indent="-228600">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2514600" indent="-228600" eaLnBrk="0" fontAlgn="base" hangingPunct="0">
              <a:spcBef>
                <a:spcPct val="0"/>
              </a:spcBef>
              <a:spcAft>
                <a:spcPct val="0"/>
              </a:spcAft>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2971800" indent="-228600" eaLnBrk="0" fontAlgn="base" hangingPunct="0">
              <a:spcBef>
                <a:spcPct val="0"/>
              </a:spcBef>
              <a:spcAft>
                <a:spcPct val="0"/>
              </a:spcAft>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3429000" indent="-228600" eaLnBrk="0" fontAlgn="base" hangingPunct="0">
              <a:spcBef>
                <a:spcPct val="0"/>
              </a:spcBef>
              <a:spcAft>
                <a:spcPct val="0"/>
              </a:spcAft>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3886200" indent="-228600" eaLnBrk="0" fontAlgn="base" hangingPunct="0">
              <a:spcBef>
                <a:spcPct val="0"/>
              </a:spcBef>
              <a:spcAft>
                <a:spcPct val="0"/>
              </a:spcAft>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pPr eaLnBrk="1" hangingPunct="1"/>
            <a:r>
              <a:rPr lang="en-US" altLang="en-US" sz="1400" b="1" dirty="0">
                <a:solidFill>
                  <a:schemeClr val="bg1"/>
                </a:solidFill>
              </a:rPr>
              <a:t>Intro</a:t>
            </a:r>
          </a:p>
        </p:txBody>
      </p:sp>
      <p:sp>
        <p:nvSpPr>
          <p:cNvPr id="18" name="Text Placeholder 17">
            <a:extLst>
              <a:ext uri="{FF2B5EF4-FFF2-40B4-BE49-F238E27FC236}">
                <a16:creationId xmlns:a16="http://schemas.microsoft.com/office/drawing/2014/main" xmlns="" id="{E4C35985-321C-4645-85FB-24C8059567CB}"/>
              </a:ext>
            </a:extLst>
          </p:cNvPr>
          <p:cNvSpPr>
            <a:spLocks noGrp="1"/>
          </p:cNvSpPr>
          <p:nvPr>
            <p:ph type="body" sz="quarter" idx="13"/>
          </p:nvPr>
        </p:nvSpPr>
        <p:spPr>
          <a:xfrm>
            <a:off x="0" y="1532732"/>
            <a:ext cx="12192000" cy="914400"/>
          </a:xfrm>
          <a:gradFill>
            <a:gsLst>
              <a:gs pos="0">
                <a:schemeClr val="bg2">
                  <a:lumMod val="75000"/>
                  <a:alpha val="0"/>
                </a:schemeClr>
              </a:gs>
              <a:gs pos="7000">
                <a:srgbClr val="565D61">
                  <a:alpha val="19000"/>
                </a:srgbClr>
              </a:gs>
              <a:gs pos="20000">
                <a:srgbClr val="11181B">
                  <a:alpha val="51000"/>
                </a:srgbClr>
              </a:gs>
              <a:gs pos="61000">
                <a:srgbClr val="11181B">
                  <a:alpha val="86000"/>
                </a:srgbClr>
              </a:gs>
            </a:gsLst>
            <a:lin ang="0" scaled="1"/>
          </a:gradFill>
        </p:spPr>
        <p:txBody>
          <a:bodyPr tIns="182880">
            <a:noAutofit/>
          </a:bodyPr>
          <a:lstStyle>
            <a:lvl1pPr marL="228600" indent="-228600" algn="ctr">
              <a:buClr>
                <a:srgbClr val="F27625"/>
              </a:buClr>
              <a:buFont typeface="Wingdings" pitchFamily="2" charset="2"/>
              <a:buChar char="§"/>
              <a:defRPr sz="2400"/>
            </a:lvl1pPr>
            <a:lvl2pPr marL="685800" indent="-228600" algn="ctr">
              <a:buClr>
                <a:srgbClr val="F27625"/>
              </a:buClr>
              <a:buFont typeface="Wingdings" pitchFamily="2" charset="2"/>
              <a:buChar char="§"/>
              <a:defRPr sz="2400"/>
            </a:lvl2pPr>
            <a:lvl3pPr marL="1143000" indent="-228600" algn="ctr">
              <a:buClr>
                <a:srgbClr val="F27625"/>
              </a:buClr>
              <a:buFont typeface="Wingdings" pitchFamily="2" charset="2"/>
              <a:buChar char="§"/>
              <a:defRPr sz="2400"/>
            </a:lvl3pPr>
            <a:lvl4pPr marL="1600200" indent="-228600" algn="ctr">
              <a:buClr>
                <a:srgbClr val="F27625"/>
              </a:buClr>
              <a:buFont typeface="Wingdings" pitchFamily="2" charset="2"/>
              <a:buChar char="§"/>
              <a:defRPr sz="2400"/>
            </a:lvl4pPr>
            <a:lvl5pPr marL="2057400" indent="-228600" algn="ctr">
              <a:buClr>
                <a:srgbClr val="F27625"/>
              </a:buClr>
              <a:buFont typeface="Wingdings" pitchFamily="2" charset="2"/>
              <a:buChar cha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a:extLst>
              <a:ext uri="{FF2B5EF4-FFF2-40B4-BE49-F238E27FC236}">
                <a16:creationId xmlns:a16="http://schemas.microsoft.com/office/drawing/2014/main" xmlns="" id="{01AF11B6-EF47-8C49-890F-9B16D5614D98}"/>
              </a:ext>
            </a:extLst>
          </p:cNvPr>
          <p:cNvSpPr>
            <a:spLocks noGrp="1"/>
          </p:cNvSpPr>
          <p:nvPr>
            <p:ph type="title"/>
          </p:nvPr>
        </p:nvSpPr>
        <p:spPr>
          <a:xfrm>
            <a:off x="7257" y="-10612"/>
            <a:ext cx="12192000" cy="774026"/>
          </a:xfrm>
        </p:spPr>
        <p:txBody>
          <a:bodyPr/>
          <a:lstStyle>
            <a:lvl1pPr algn="ctr">
              <a:defRPr/>
            </a:lvl1pPr>
          </a:lstStyle>
          <a:p>
            <a:r>
              <a:rPr lang="en-US" dirty="0"/>
              <a:t>Click to edit Master title style</a:t>
            </a:r>
          </a:p>
        </p:txBody>
      </p:sp>
      <p:pic>
        <p:nvPicPr>
          <p:cNvPr id="21" name="Picture 20">
            <a:extLst>
              <a:ext uri="{FF2B5EF4-FFF2-40B4-BE49-F238E27FC236}">
                <a16:creationId xmlns:a16="http://schemas.microsoft.com/office/drawing/2014/main" xmlns="" id="{D6CEEA68-7F0D-AA47-B03F-D899212247C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771190" y="6356350"/>
            <a:ext cx="1304120" cy="359469"/>
          </a:xfrm>
          <a:prstGeom prst="rect">
            <a:avLst/>
          </a:prstGeom>
        </p:spPr>
      </p:pic>
    </p:spTree>
    <p:extLst>
      <p:ext uri="{BB962C8B-B14F-4D97-AF65-F5344CB8AC3E}">
        <p14:creationId xmlns:p14="http://schemas.microsoft.com/office/powerpoint/2010/main" val="3967534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Python">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8BF3E51-C619-7548-9F64-FFB6D73A9E66}"/>
              </a:ext>
            </a:extLst>
          </p:cNvPr>
          <p:cNvSpPr/>
          <p:nvPr userDrawn="1"/>
        </p:nvSpPr>
        <p:spPr>
          <a:xfrm>
            <a:off x="0" y="0"/>
            <a:ext cx="12192000" cy="769257"/>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xmlns="" id="{7B490B25-4AC3-9640-9A02-6D7933AD7162}"/>
              </a:ext>
            </a:extLst>
          </p:cNvPr>
          <p:cNvSpPr>
            <a:spLocks noGrp="1"/>
          </p:cNvSpPr>
          <p:nvPr>
            <p:ph type="dt" sz="half" idx="10"/>
          </p:nvPr>
        </p:nvSpPr>
        <p:spPr/>
        <p:txBody>
          <a:bodyPr/>
          <a:lstStyle/>
          <a:p>
            <a:fld id="{A68D5D2A-60EA-E148-B8F0-EC9105CBC0E1}" type="datetimeFigureOut">
              <a:rPr lang="en-US" smtClean="0"/>
              <a:t>8/21/18</a:t>
            </a:fld>
            <a:endParaRPr lang="en-US"/>
          </a:p>
        </p:txBody>
      </p:sp>
      <p:sp>
        <p:nvSpPr>
          <p:cNvPr id="5" name="Footer Placeholder 4">
            <a:extLst>
              <a:ext uri="{FF2B5EF4-FFF2-40B4-BE49-F238E27FC236}">
                <a16:creationId xmlns:a16="http://schemas.microsoft.com/office/drawing/2014/main" xmlns="" id="{7AAF247F-6C67-514E-AA37-AFA79B1F12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C8F4204-4E13-7C4F-89C0-583B181DCEF4}"/>
              </a:ext>
            </a:extLst>
          </p:cNvPr>
          <p:cNvSpPr>
            <a:spLocks noGrp="1"/>
          </p:cNvSpPr>
          <p:nvPr>
            <p:ph type="sldNum" sz="quarter" idx="12"/>
          </p:nvPr>
        </p:nvSpPr>
        <p:spPr/>
        <p:txBody>
          <a:bodyPr/>
          <a:lstStyle/>
          <a:p>
            <a:fld id="{4CD6D34C-06B1-2146-B42E-3E6E07117912}" type="slidenum">
              <a:rPr lang="en-US" smtClean="0"/>
              <a:t>‹#›</a:t>
            </a:fld>
            <a:endParaRPr lang="en-US"/>
          </a:p>
        </p:txBody>
      </p:sp>
      <p:sp>
        <p:nvSpPr>
          <p:cNvPr id="7" name="Rectangle 6">
            <a:extLst>
              <a:ext uri="{FF2B5EF4-FFF2-40B4-BE49-F238E27FC236}">
                <a16:creationId xmlns:a16="http://schemas.microsoft.com/office/drawing/2014/main" xmlns="" id="{4B860B68-B623-8D47-AB17-ABBA87D5EDD6}"/>
              </a:ext>
            </a:extLst>
          </p:cNvPr>
          <p:cNvSpPr/>
          <p:nvPr userDrawn="1"/>
        </p:nvSpPr>
        <p:spPr>
          <a:xfrm>
            <a:off x="0" y="6176963"/>
            <a:ext cx="12192000" cy="681037"/>
          </a:xfrm>
          <a:prstGeom prst="rect">
            <a:avLst/>
          </a:prstGeom>
          <a:solidFill>
            <a:srgbClr val="F27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438A265A-549C-7F41-988D-DF20F06BD201}"/>
              </a:ext>
            </a:extLst>
          </p:cNvPr>
          <p:cNvSpPr txBox="1"/>
          <p:nvPr userDrawn="1"/>
        </p:nvSpPr>
        <p:spPr>
          <a:xfrm>
            <a:off x="290286" y="6356350"/>
            <a:ext cx="2133600" cy="369332"/>
          </a:xfrm>
          <a:prstGeom prst="rect">
            <a:avLst/>
          </a:prstGeom>
          <a:noFill/>
        </p:spPr>
        <p:txBody>
          <a:bodyPr wrap="square" rtlCol="0">
            <a:spAutoFit/>
          </a:bodyPr>
          <a:lstStyle/>
          <a:p>
            <a:r>
              <a:rPr lang="en-US" dirty="0">
                <a:solidFill>
                  <a:schemeClr val="bg1"/>
                </a:solidFill>
              </a:rPr>
              <a:t>#</a:t>
            </a:r>
            <a:r>
              <a:rPr lang="en-US" dirty="0" err="1">
                <a:solidFill>
                  <a:schemeClr val="bg1"/>
                </a:solidFill>
              </a:rPr>
              <a:t>JupyterCon</a:t>
            </a:r>
            <a:endParaRPr lang="en-US" dirty="0">
              <a:solidFill>
                <a:schemeClr val="bg1"/>
              </a:solidFill>
            </a:endParaRPr>
          </a:p>
        </p:txBody>
      </p:sp>
      <p:sp>
        <p:nvSpPr>
          <p:cNvPr id="11" name="Pentagon 10">
            <a:extLst>
              <a:ext uri="{FF2B5EF4-FFF2-40B4-BE49-F238E27FC236}">
                <a16:creationId xmlns:a16="http://schemas.microsoft.com/office/drawing/2014/main" xmlns="" id="{E06FF4E7-E271-354E-A0A7-797A59FD3F75}"/>
              </a:ext>
            </a:extLst>
          </p:cNvPr>
          <p:cNvSpPr/>
          <p:nvPr userDrawn="1"/>
        </p:nvSpPr>
        <p:spPr bwMode="auto">
          <a:xfrm>
            <a:off x="-1" y="3069857"/>
            <a:ext cx="1161288" cy="402336"/>
          </a:xfrm>
          <a:prstGeom prst="homePlate">
            <a:avLst/>
          </a:prstGeom>
          <a:solidFill>
            <a:srgbClr val="18242F"/>
          </a:solidFill>
          <a:ln w="25400" cap="flat" cmpd="sng" algn="ctr">
            <a:solidFill>
              <a:schemeClr val="bg1">
                <a:lumMod val="50000"/>
              </a:schemeClr>
            </a:solidFill>
            <a:prstDash val="solid"/>
            <a:round/>
            <a:headEnd type="none" w="med" len="med"/>
            <a:tailEnd type="none" w="med" len="med"/>
          </a:ln>
          <a:effectLst/>
          <a:extLst>
            <a:ext uri="{AF507438-7753-43e0-B8FC-AC1667EBCBE1}"/>
          </a:extLst>
        </p:spPr>
        <p:txBody>
          <a:bodyPr anchor="ctr"/>
          <a:lstStyle/>
          <a:p>
            <a:pPr eaLnBrk="1" hangingPunct="1">
              <a:defRPr/>
            </a:pPr>
            <a:r>
              <a:rPr lang="en-US" sz="1200" b="1" dirty="0">
                <a:solidFill>
                  <a:schemeClr val="bg1"/>
                </a:solidFill>
                <a:latin typeface="Gill Sans" charset="0"/>
                <a:ea typeface="ヒラギノ角ゴ ProN W3" charset="0"/>
                <a:sym typeface="Gill Sans" charset="0"/>
              </a:rPr>
              <a:t>Jupyter as a Solution</a:t>
            </a:r>
          </a:p>
        </p:txBody>
      </p:sp>
      <p:sp>
        <p:nvSpPr>
          <p:cNvPr id="12" name="Pentagon 11">
            <a:extLst>
              <a:ext uri="{FF2B5EF4-FFF2-40B4-BE49-F238E27FC236}">
                <a16:creationId xmlns:a16="http://schemas.microsoft.com/office/drawing/2014/main" xmlns="" id="{30669B09-EC53-7E4D-B09E-4FEB0B593175}"/>
              </a:ext>
            </a:extLst>
          </p:cNvPr>
          <p:cNvSpPr/>
          <p:nvPr userDrawn="1"/>
        </p:nvSpPr>
        <p:spPr bwMode="auto">
          <a:xfrm>
            <a:off x="-1" y="3602889"/>
            <a:ext cx="1161288" cy="402336"/>
          </a:xfrm>
          <a:prstGeom prst="homePlate">
            <a:avLst/>
          </a:prstGeom>
          <a:solidFill>
            <a:srgbClr val="18242F"/>
          </a:solidFill>
          <a:ln w="25400" cap="flat" cmpd="sng" algn="ctr">
            <a:solidFill>
              <a:schemeClr val="bg1">
                <a:lumMod val="50000"/>
              </a:schemeClr>
            </a:solidFill>
            <a:prstDash val="solid"/>
            <a:round/>
            <a:headEnd type="none" w="med" len="med"/>
            <a:tailEnd type="none" w="med" len="med"/>
          </a:ln>
          <a:effectLst/>
          <a:extLst>
            <a:ext uri="{AF507438-7753-43e0-B8FC-AC1667EBCBE1}"/>
          </a:extLst>
        </p:spPr>
        <p:txBody>
          <a:bodyPr anchor="ctr"/>
          <a:lstStyle/>
          <a:p>
            <a:pPr eaLnBrk="1" hangingPunct="1">
              <a:defRPr/>
            </a:pPr>
            <a:r>
              <a:rPr lang="en-US" sz="1200" b="1" dirty="0">
                <a:solidFill>
                  <a:schemeClr val="bg1"/>
                </a:solidFill>
                <a:latin typeface="Gill Sans" charset="0"/>
                <a:ea typeface="ヒラギノ角ゴ ProN W3" charset="0"/>
                <a:sym typeface="Gill Sans" charset="0"/>
              </a:rPr>
              <a:t>Enterprise Challenges</a:t>
            </a:r>
          </a:p>
        </p:txBody>
      </p:sp>
      <p:sp>
        <p:nvSpPr>
          <p:cNvPr id="13" name="Pentagon 12">
            <a:extLst>
              <a:ext uri="{FF2B5EF4-FFF2-40B4-BE49-F238E27FC236}">
                <a16:creationId xmlns:a16="http://schemas.microsoft.com/office/drawing/2014/main" xmlns="" id="{3836A016-F74B-DE4A-B76F-3D758F0FC2E9}"/>
              </a:ext>
            </a:extLst>
          </p:cNvPr>
          <p:cNvSpPr/>
          <p:nvPr userDrawn="1"/>
        </p:nvSpPr>
        <p:spPr bwMode="auto">
          <a:xfrm>
            <a:off x="-1" y="4135921"/>
            <a:ext cx="1362456" cy="548640"/>
          </a:xfrm>
          <a:prstGeom prst="homePlate">
            <a:avLst/>
          </a:prstGeom>
          <a:solidFill>
            <a:srgbClr val="18242F"/>
          </a:solidFill>
          <a:ln w="44450" cap="flat" cmpd="sng" algn="ctr">
            <a:solidFill>
              <a:srgbClr val="F27625"/>
            </a:solidFill>
            <a:prstDash val="solid"/>
            <a:round/>
            <a:headEnd type="none" w="med" len="med"/>
            <a:tailEnd type="none" w="med" len="med"/>
          </a:ln>
          <a:effectLst/>
          <a:extLst>
            <a:ext uri="{AF507438-7753-43e0-B8FC-AC1667EBCBE1}"/>
          </a:extLst>
        </p:spPr>
        <p:txBody>
          <a:bodyPr anchor="ctr"/>
          <a:lstStyle/>
          <a:p>
            <a:pPr eaLnBrk="1" hangingPunct="1">
              <a:defRPr/>
            </a:pPr>
            <a:r>
              <a:rPr lang="en-US" sz="1200" b="1" dirty="0">
                <a:solidFill>
                  <a:schemeClr val="bg1"/>
                </a:solidFill>
                <a:latin typeface="Gill Sans" charset="0"/>
                <a:ea typeface="ヒラギノ角ゴ ProN W3" charset="0"/>
                <a:sym typeface="Gill Sans" charset="0"/>
              </a:rPr>
              <a:t>Python</a:t>
            </a:r>
          </a:p>
          <a:p>
            <a:pPr eaLnBrk="1" hangingPunct="1">
              <a:defRPr/>
            </a:pPr>
            <a:r>
              <a:rPr lang="en-US" sz="1200" b="1" dirty="0">
                <a:solidFill>
                  <a:schemeClr val="bg1"/>
                </a:solidFill>
                <a:latin typeface="Gill Sans" charset="0"/>
                <a:ea typeface="ヒラギノ角ゴ ProN W3" charset="0"/>
                <a:sym typeface="Gill Sans" charset="0"/>
              </a:rPr>
              <a:t>Outreach</a:t>
            </a:r>
          </a:p>
        </p:txBody>
      </p:sp>
      <p:sp>
        <p:nvSpPr>
          <p:cNvPr id="14" name="Pentagon 13">
            <a:extLst>
              <a:ext uri="{FF2B5EF4-FFF2-40B4-BE49-F238E27FC236}">
                <a16:creationId xmlns:a16="http://schemas.microsoft.com/office/drawing/2014/main" xmlns="" id="{4A6D30BA-A053-4B43-BD31-B0F1B24F4EBC}"/>
              </a:ext>
            </a:extLst>
          </p:cNvPr>
          <p:cNvSpPr/>
          <p:nvPr userDrawn="1"/>
        </p:nvSpPr>
        <p:spPr bwMode="auto">
          <a:xfrm>
            <a:off x="0" y="4815257"/>
            <a:ext cx="1161143" cy="402336"/>
          </a:xfrm>
          <a:prstGeom prst="homePlate">
            <a:avLst/>
          </a:prstGeom>
          <a:solidFill>
            <a:srgbClr val="18242F"/>
          </a:solidFill>
          <a:ln w="25400" cap="flat" cmpd="sng" algn="ctr">
            <a:solidFill>
              <a:schemeClr val="bg1">
                <a:lumMod val="50000"/>
              </a:schemeClr>
            </a:solidFill>
            <a:prstDash val="solid"/>
            <a:round/>
            <a:headEnd type="none" w="med" len="med"/>
            <a:tailEnd type="none" w="med" len="med"/>
          </a:ln>
          <a:effectLst/>
          <a:extLst>
            <a:ext uri="{AF507438-7753-43e0-B8FC-AC1667EBCBE1}"/>
          </a:extLst>
        </p:spPr>
        <p:txBody>
          <a:bodyPr anchor="ctr"/>
          <a:lstStyle/>
          <a:p>
            <a:pPr eaLnBrk="1" hangingPunct="1">
              <a:defRPr/>
            </a:pPr>
            <a:r>
              <a:rPr lang="en-US" sz="1200" b="1" dirty="0">
                <a:solidFill>
                  <a:schemeClr val="bg1"/>
                </a:solidFill>
                <a:latin typeface="Gill Sans" charset="0"/>
                <a:ea typeface="ヒラギノ角ゴ ProN W3" charset="0"/>
                <a:sym typeface="Gill Sans" charset="0"/>
              </a:rPr>
              <a:t>Results </a:t>
            </a:r>
          </a:p>
          <a:p>
            <a:pPr eaLnBrk="1" hangingPunct="1">
              <a:defRPr/>
            </a:pPr>
            <a:r>
              <a:rPr lang="en-US" sz="1200" b="1" dirty="0">
                <a:solidFill>
                  <a:schemeClr val="bg1"/>
                </a:solidFill>
                <a:latin typeface="Gill Sans" charset="0"/>
                <a:ea typeface="ヒラギノ角ゴ ProN W3" charset="0"/>
                <a:sym typeface="Gill Sans" charset="0"/>
              </a:rPr>
              <a:t>and Use</a:t>
            </a:r>
          </a:p>
        </p:txBody>
      </p:sp>
      <p:sp>
        <p:nvSpPr>
          <p:cNvPr id="15" name="Pentagon 14">
            <a:extLst>
              <a:ext uri="{FF2B5EF4-FFF2-40B4-BE49-F238E27FC236}">
                <a16:creationId xmlns:a16="http://schemas.microsoft.com/office/drawing/2014/main" xmlns="" id="{D5FBE924-FE78-264C-92CA-4C6FA973A327}"/>
              </a:ext>
            </a:extLst>
          </p:cNvPr>
          <p:cNvSpPr/>
          <p:nvPr userDrawn="1"/>
        </p:nvSpPr>
        <p:spPr bwMode="auto">
          <a:xfrm>
            <a:off x="0" y="5348289"/>
            <a:ext cx="1161143" cy="402336"/>
          </a:xfrm>
          <a:prstGeom prst="homePlate">
            <a:avLst/>
          </a:prstGeom>
          <a:solidFill>
            <a:srgbClr val="18242F"/>
          </a:solidFill>
          <a:ln w="25400" cap="flat" cmpd="sng" algn="ctr">
            <a:solidFill>
              <a:schemeClr val="bg1">
                <a:lumMod val="50000"/>
              </a:schemeClr>
            </a:solidFill>
            <a:prstDash val="solid"/>
            <a:round/>
            <a:headEnd type="none" w="med" len="med"/>
            <a:tailEnd type="none" w="med" len="med"/>
          </a:ln>
          <a:effectLst/>
          <a:extLst>
            <a:ext uri="{AF507438-7753-43e0-B8FC-AC1667EBCBE1}"/>
          </a:extLst>
        </p:spPr>
        <p:txBody>
          <a:bodyPr anchor="ctr"/>
          <a:lstStyle/>
          <a:p>
            <a:pPr eaLnBrk="1" hangingPunct="1">
              <a:defRPr/>
            </a:pPr>
            <a:r>
              <a:rPr lang="en-US" sz="1200" b="1" dirty="0">
                <a:solidFill>
                  <a:schemeClr val="bg1"/>
                </a:solidFill>
                <a:latin typeface="Gill Sans" charset="0"/>
                <a:ea typeface="ヒラギノ角ゴ ProN W3" charset="0"/>
                <a:sym typeface="Gill Sans" charset="0"/>
              </a:rPr>
              <a:t>Future </a:t>
            </a:r>
          </a:p>
          <a:p>
            <a:pPr eaLnBrk="1" hangingPunct="1">
              <a:defRPr/>
            </a:pPr>
            <a:r>
              <a:rPr lang="en-US" sz="1200" b="1" dirty="0">
                <a:solidFill>
                  <a:schemeClr val="bg1"/>
                </a:solidFill>
                <a:latin typeface="Gill Sans" charset="0"/>
                <a:ea typeface="ヒラギノ角ゴ ProN W3" charset="0"/>
                <a:sym typeface="Gill Sans" charset="0"/>
              </a:rPr>
              <a:t>Efforts</a:t>
            </a:r>
          </a:p>
        </p:txBody>
      </p:sp>
      <p:sp>
        <p:nvSpPr>
          <p:cNvPr id="16" name="Pentagon 15">
            <a:extLst>
              <a:ext uri="{FF2B5EF4-FFF2-40B4-BE49-F238E27FC236}">
                <a16:creationId xmlns:a16="http://schemas.microsoft.com/office/drawing/2014/main" xmlns="" id="{9D28D924-76A1-5345-B42E-013EC137DFA4}"/>
              </a:ext>
            </a:extLst>
          </p:cNvPr>
          <p:cNvSpPr>
            <a:spLocks noChangeArrowheads="1"/>
          </p:cNvSpPr>
          <p:nvPr userDrawn="1"/>
        </p:nvSpPr>
        <p:spPr bwMode="auto">
          <a:xfrm>
            <a:off x="0" y="2536825"/>
            <a:ext cx="1161288" cy="402336"/>
          </a:xfrm>
          <a:prstGeom prst="homePlate">
            <a:avLst>
              <a:gd name="adj" fmla="val 50043"/>
            </a:avLst>
          </a:prstGeom>
          <a:solidFill>
            <a:srgbClr val="18242F"/>
          </a:solidFill>
          <a:ln w="25400" algn="ctr">
            <a:solidFill>
              <a:schemeClr val="bg1">
                <a:lumMod val="50000"/>
              </a:schemeClr>
            </a:solidFill>
            <a:round/>
            <a:headEnd/>
            <a:tailEnd/>
          </a:ln>
        </p:spPr>
        <p:txBody>
          <a:bodyPr anchor="ctr"/>
          <a:lstStyle>
            <a:lvl1pPr>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1pPr>
            <a:lvl2pPr marL="742950" indent="-285750">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2pPr>
            <a:lvl3pPr marL="1143000" indent="-228600">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3pPr>
            <a:lvl4pPr marL="1600200" indent="-228600">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4pPr>
            <a:lvl5pPr marL="2057400" indent="-228600">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2514600" indent="-228600" eaLnBrk="0" fontAlgn="base" hangingPunct="0">
              <a:spcBef>
                <a:spcPct val="0"/>
              </a:spcBef>
              <a:spcAft>
                <a:spcPct val="0"/>
              </a:spcAft>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2971800" indent="-228600" eaLnBrk="0" fontAlgn="base" hangingPunct="0">
              <a:spcBef>
                <a:spcPct val="0"/>
              </a:spcBef>
              <a:spcAft>
                <a:spcPct val="0"/>
              </a:spcAft>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3429000" indent="-228600" eaLnBrk="0" fontAlgn="base" hangingPunct="0">
              <a:spcBef>
                <a:spcPct val="0"/>
              </a:spcBef>
              <a:spcAft>
                <a:spcPct val="0"/>
              </a:spcAft>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3886200" indent="-228600" eaLnBrk="0" fontAlgn="base" hangingPunct="0">
              <a:spcBef>
                <a:spcPct val="0"/>
              </a:spcBef>
              <a:spcAft>
                <a:spcPct val="0"/>
              </a:spcAft>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pPr eaLnBrk="1" hangingPunct="1"/>
            <a:r>
              <a:rPr lang="en-US" altLang="en-US" sz="1400" b="1" dirty="0">
                <a:solidFill>
                  <a:schemeClr val="bg1"/>
                </a:solidFill>
              </a:rPr>
              <a:t>Intro</a:t>
            </a:r>
          </a:p>
        </p:txBody>
      </p:sp>
      <p:sp>
        <p:nvSpPr>
          <p:cNvPr id="18" name="Text Placeholder 17">
            <a:extLst>
              <a:ext uri="{FF2B5EF4-FFF2-40B4-BE49-F238E27FC236}">
                <a16:creationId xmlns:a16="http://schemas.microsoft.com/office/drawing/2014/main" xmlns="" id="{B2087F85-C7F3-AD42-A64E-BBB27215AF2D}"/>
              </a:ext>
            </a:extLst>
          </p:cNvPr>
          <p:cNvSpPr>
            <a:spLocks noGrp="1"/>
          </p:cNvSpPr>
          <p:nvPr>
            <p:ph type="body" sz="quarter" idx="13"/>
          </p:nvPr>
        </p:nvSpPr>
        <p:spPr>
          <a:xfrm>
            <a:off x="0" y="1532732"/>
            <a:ext cx="12192000" cy="914400"/>
          </a:xfrm>
          <a:gradFill>
            <a:gsLst>
              <a:gs pos="0">
                <a:schemeClr val="bg2">
                  <a:lumMod val="75000"/>
                  <a:alpha val="0"/>
                </a:schemeClr>
              </a:gs>
              <a:gs pos="9000">
                <a:srgbClr val="565D61">
                  <a:alpha val="19000"/>
                </a:srgbClr>
              </a:gs>
              <a:gs pos="23000">
                <a:srgbClr val="11181B">
                  <a:alpha val="51000"/>
                </a:srgbClr>
              </a:gs>
              <a:gs pos="61000">
                <a:srgbClr val="11181B">
                  <a:alpha val="86000"/>
                </a:srgbClr>
              </a:gs>
            </a:gsLst>
            <a:lin ang="0" scaled="1"/>
          </a:gradFill>
        </p:spPr>
        <p:txBody>
          <a:bodyPr tIns="182880">
            <a:noAutofit/>
          </a:bodyPr>
          <a:lstStyle>
            <a:lvl1pPr marL="228600" indent="-228600" algn="ctr">
              <a:buClr>
                <a:srgbClr val="F27625"/>
              </a:buClr>
              <a:buFont typeface="Wingdings" pitchFamily="2" charset="2"/>
              <a:buChar char="§"/>
              <a:defRPr sz="2400"/>
            </a:lvl1pPr>
            <a:lvl2pPr marL="685800" indent="-228600" algn="ctr">
              <a:buClr>
                <a:srgbClr val="F27625"/>
              </a:buClr>
              <a:buFont typeface="Wingdings" pitchFamily="2" charset="2"/>
              <a:buChar char="§"/>
              <a:defRPr sz="2400"/>
            </a:lvl2pPr>
            <a:lvl3pPr marL="1143000" indent="-228600" algn="ctr">
              <a:buClr>
                <a:srgbClr val="F27625"/>
              </a:buClr>
              <a:buFont typeface="Wingdings" pitchFamily="2" charset="2"/>
              <a:buChar char="§"/>
              <a:defRPr sz="2400"/>
            </a:lvl3pPr>
            <a:lvl4pPr marL="1600200" indent="-228600" algn="ctr">
              <a:buClr>
                <a:srgbClr val="F27625"/>
              </a:buClr>
              <a:buFont typeface="Wingdings" pitchFamily="2" charset="2"/>
              <a:buChar char="§"/>
              <a:defRPr sz="2400"/>
            </a:lvl4pPr>
            <a:lvl5pPr marL="2057400" indent="-228600" algn="ctr">
              <a:buClr>
                <a:srgbClr val="F27625"/>
              </a:buClr>
              <a:buFont typeface="Wingdings" pitchFamily="2" charset="2"/>
              <a:buChar cha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a:extLst>
              <a:ext uri="{FF2B5EF4-FFF2-40B4-BE49-F238E27FC236}">
                <a16:creationId xmlns:a16="http://schemas.microsoft.com/office/drawing/2014/main" xmlns="" id="{01AF11B6-EF47-8C49-890F-9B16D5614D98}"/>
              </a:ext>
            </a:extLst>
          </p:cNvPr>
          <p:cNvSpPr>
            <a:spLocks noGrp="1"/>
          </p:cNvSpPr>
          <p:nvPr>
            <p:ph type="title"/>
          </p:nvPr>
        </p:nvSpPr>
        <p:spPr>
          <a:xfrm>
            <a:off x="7257" y="-10612"/>
            <a:ext cx="12192000" cy="774026"/>
          </a:xfrm>
        </p:spPr>
        <p:txBody>
          <a:bodyPr/>
          <a:lstStyle>
            <a:lvl1pPr algn="ctr">
              <a:defRPr/>
            </a:lvl1pPr>
          </a:lstStyle>
          <a:p>
            <a:r>
              <a:rPr lang="en-US" dirty="0"/>
              <a:t>Click to edit Master title style</a:t>
            </a:r>
          </a:p>
        </p:txBody>
      </p:sp>
      <p:pic>
        <p:nvPicPr>
          <p:cNvPr id="21" name="Picture 20">
            <a:extLst>
              <a:ext uri="{FF2B5EF4-FFF2-40B4-BE49-F238E27FC236}">
                <a16:creationId xmlns:a16="http://schemas.microsoft.com/office/drawing/2014/main" xmlns="" id="{5C38107F-A1C3-4742-B486-BFCC2C1965A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771190" y="6356350"/>
            <a:ext cx="1304120" cy="359469"/>
          </a:xfrm>
          <a:prstGeom prst="rect">
            <a:avLst/>
          </a:prstGeom>
        </p:spPr>
      </p:pic>
    </p:spTree>
    <p:extLst>
      <p:ext uri="{BB962C8B-B14F-4D97-AF65-F5344CB8AC3E}">
        <p14:creationId xmlns:p14="http://schemas.microsoft.com/office/powerpoint/2010/main" val="1006650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Results">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FAB8E3DE-94BC-A744-85D8-58F84E228FA8}"/>
              </a:ext>
            </a:extLst>
          </p:cNvPr>
          <p:cNvSpPr/>
          <p:nvPr userDrawn="1"/>
        </p:nvSpPr>
        <p:spPr>
          <a:xfrm>
            <a:off x="0" y="0"/>
            <a:ext cx="12192000" cy="769257"/>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xmlns="" id="{7B490B25-4AC3-9640-9A02-6D7933AD7162}"/>
              </a:ext>
            </a:extLst>
          </p:cNvPr>
          <p:cNvSpPr>
            <a:spLocks noGrp="1"/>
          </p:cNvSpPr>
          <p:nvPr>
            <p:ph type="dt" sz="half" idx="10"/>
          </p:nvPr>
        </p:nvSpPr>
        <p:spPr/>
        <p:txBody>
          <a:bodyPr/>
          <a:lstStyle/>
          <a:p>
            <a:fld id="{A68D5D2A-60EA-E148-B8F0-EC9105CBC0E1}" type="datetimeFigureOut">
              <a:rPr lang="en-US" smtClean="0"/>
              <a:t>8/21/18</a:t>
            </a:fld>
            <a:endParaRPr lang="en-US"/>
          </a:p>
        </p:txBody>
      </p:sp>
      <p:sp>
        <p:nvSpPr>
          <p:cNvPr id="5" name="Footer Placeholder 4">
            <a:extLst>
              <a:ext uri="{FF2B5EF4-FFF2-40B4-BE49-F238E27FC236}">
                <a16:creationId xmlns:a16="http://schemas.microsoft.com/office/drawing/2014/main" xmlns="" id="{7AAF247F-6C67-514E-AA37-AFA79B1F12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C8F4204-4E13-7C4F-89C0-583B181DCEF4}"/>
              </a:ext>
            </a:extLst>
          </p:cNvPr>
          <p:cNvSpPr>
            <a:spLocks noGrp="1"/>
          </p:cNvSpPr>
          <p:nvPr>
            <p:ph type="sldNum" sz="quarter" idx="12"/>
          </p:nvPr>
        </p:nvSpPr>
        <p:spPr/>
        <p:txBody>
          <a:bodyPr/>
          <a:lstStyle/>
          <a:p>
            <a:fld id="{4CD6D34C-06B1-2146-B42E-3E6E07117912}" type="slidenum">
              <a:rPr lang="en-US" smtClean="0"/>
              <a:t>‹#›</a:t>
            </a:fld>
            <a:endParaRPr lang="en-US"/>
          </a:p>
        </p:txBody>
      </p:sp>
      <p:sp>
        <p:nvSpPr>
          <p:cNvPr id="7" name="Rectangle 6">
            <a:extLst>
              <a:ext uri="{FF2B5EF4-FFF2-40B4-BE49-F238E27FC236}">
                <a16:creationId xmlns:a16="http://schemas.microsoft.com/office/drawing/2014/main" xmlns="" id="{4B860B68-B623-8D47-AB17-ABBA87D5EDD6}"/>
              </a:ext>
            </a:extLst>
          </p:cNvPr>
          <p:cNvSpPr/>
          <p:nvPr userDrawn="1"/>
        </p:nvSpPr>
        <p:spPr>
          <a:xfrm>
            <a:off x="0" y="6176963"/>
            <a:ext cx="12192000" cy="681037"/>
          </a:xfrm>
          <a:prstGeom prst="rect">
            <a:avLst/>
          </a:prstGeom>
          <a:solidFill>
            <a:srgbClr val="F27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438A265A-549C-7F41-988D-DF20F06BD201}"/>
              </a:ext>
            </a:extLst>
          </p:cNvPr>
          <p:cNvSpPr txBox="1"/>
          <p:nvPr userDrawn="1"/>
        </p:nvSpPr>
        <p:spPr>
          <a:xfrm>
            <a:off x="290286" y="6356350"/>
            <a:ext cx="2133600" cy="369332"/>
          </a:xfrm>
          <a:prstGeom prst="rect">
            <a:avLst/>
          </a:prstGeom>
          <a:noFill/>
        </p:spPr>
        <p:txBody>
          <a:bodyPr wrap="square" rtlCol="0">
            <a:spAutoFit/>
          </a:bodyPr>
          <a:lstStyle/>
          <a:p>
            <a:r>
              <a:rPr lang="en-US" dirty="0">
                <a:solidFill>
                  <a:schemeClr val="bg1"/>
                </a:solidFill>
              </a:rPr>
              <a:t>#</a:t>
            </a:r>
            <a:r>
              <a:rPr lang="en-US" dirty="0" err="1">
                <a:solidFill>
                  <a:schemeClr val="bg1"/>
                </a:solidFill>
              </a:rPr>
              <a:t>JupyterCon</a:t>
            </a:r>
            <a:endParaRPr lang="en-US" dirty="0">
              <a:solidFill>
                <a:schemeClr val="bg1"/>
              </a:solidFill>
            </a:endParaRPr>
          </a:p>
        </p:txBody>
      </p:sp>
      <p:sp>
        <p:nvSpPr>
          <p:cNvPr id="11" name="Pentagon 10">
            <a:extLst>
              <a:ext uri="{FF2B5EF4-FFF2-40B4-BE49-F238E27FC236}">
                <a16:creationId xmlns:a16="http://schemas.microsoft.com/office/drawing/2014/main" xmlns="" id="{C0491144-AB53-1848-BBFE-2C1C20533DFE}"/>
              </a:ext>
            </a:extLst>
          </p:cNvPr>
          <p:cNvSpPr/>
          <p:nvPr userDrawn="1"/>
        </p:nvSpPr>
        <p:spPr bwMode="auto">
          <a:xfrm>
            <a:off x="-1" y="3069857"/>
            <a:ext cx="1161288" cy="402336"/>
          </a:xfrm>
          <a:prstGeom prst="homePlate">
            <a:avLst/>
          </a:prstGeom>
          <a:solidFill>
            <a:srgbClr val="18242F"/>
          </a:solidFill>
          <a:ln w="25400" cap="flat" cmpd="sng" algn="ctr">
            <a:solidFill>
              <a:schemeClr val="bg1">
                <a:lumMod val="50000"/>
              </a:schemeClr>
            </a:solidFill>
            <a:prstDash val="solid"/>
            <a:round/>
            <a:headEnd type="none" w="med" len="med"/>
            <a:tailEnd type="none" w="med" len="med"/>
          </a:ln>
          <a:effectLst/>
          <a:extLst>
            <a:ext uri="{AF507438-7753-43e0-B8FC-AC1667EBCBE1}"/>
          </a:extLst>
        </p:spPr>
        <p:txBody>
          <a:bodyPr anchor="ctr"/>
          <a:lstStyle/>
          <a:p>
            <a:pPr eaLnBrk="1" hangingPunct="1">
              <a:defRPr/>
            </a:pPr>
            <a:r>
              <a:rPr lang="en-US" sz="1200" b="1" dirty="0">
                <a:solidFill>
                  <a:schemeClr val="bg1"/>
                </a:solidFill>
                <a:latin typeface="Gill Sans" charset="0"/>
                <a:ea typeface="ヒラギノ角ゴ ProN W3" charset="0"/>
                <a:sym typeface="Gill Sans" charset="0"/>
              </a:rPr>
              <a:t>Jupyter as a Solution</a:t>
            </a:r>
          </a:p>
        </p:txBody>
      </p:sp>
      <p:sp>
        <p:nvSpPr>
          <p:cNvPr id="12" name="Pentagon 11">
            <a:extLst>
              <a:ext uri="{FF2B5EF4-FFF2-40B4-BE49-F238E27FC236}">
                <a16:creationId xmlns:a16="http://schemas.microsoft.com/office/drawing/2014/main" xmlns="" id="{E6A00A75-7DD5-4346-826B-832F4BA8FD32}"/>
              </a:ext>
            </a:extLst>
          </p:cNvPr>
          <p:cNvSpPr/>
          <p:nvPr userDrawn="1"/>
        </p:nvSpPr>
        <p:spPr bwMode="auto">
          <a:xfrm>
            <a:off x="-1" y="3602889"/>
            <a:ext cx="1161288" cy="402336"/>
          </a:xfrm>
          <a:prstGeom prst="homePlate">
            <a:avLst/>
          </a:prstGeom>
          <a:solidFill>
            <a:srgbClr val="18242F"/>
          </a:solidFill>
          <a:ln w="25400" cap="flat" cmpd="sng" algn="ctr">
            <a:solidFill>
              <a:schemeClr val="bg1">
                <a:lumMod val="50000"/>
              </a:schemeClr>
            </a:solidFill>
            <a:prstDash val="solid"/>
            <a:round/>
            <a:headEnd type="none" w="med" len="med"/>
            <a:tailEnd type="none" w="med" len="med"/>
          </a:ln>
          <a:effectLst/>
          <a:extLst>
            <a:ext uri="{AF507438-7753-43e0-B8FC-AC1667EBCBE1}"/>
          </a:extLst>
        </p:spPr>
        <p:txBody>
          <a:bodyPr anchor="ctr"/>
          <a:lstStyle/>
          <a:p>
            <a:pPr eaLnBrk="1" hangingPunct="1">
              <a:defRPr/>
            </a:pPr>
            <a:r>
              <a:rPr lang="en-US" sz="1200" b="1" dirty="0">
                <a:solidFill>
                  <a:schemeClr val="bg1"/>
                </a:solidFill>
                <a:latin typeface="Gill Sans" charset="0"/>
                <a:ea typeface="ヒラギノ角ゴ ProN W3" charset="0"/>
                <a:sym typeface="Gill Sans" charset="0"/>
              </a:rPr>
              <a:t>Enterprise Challenges</a:t>
            </a:r>
          </a:p>
        </p:txBody>
      </p:sp>
      <p:sp>
        <p:nvSpPr>
          <p:cNvPr id="13" name="Pentagon 12">
            <a:extLst>
              <a:ext uri="{FF2B5EF4-FFF2-40B4-BE49-F238E27FC236}">
                <a16:creationId xmlns:a16="http://schemas.microsoft.com/office/drawing/2014/main" xmlns="" id="{5B6935AD-EC85-FE41-9A4C-27194E2919E8}"/>
              </a:ext>
            </a:extLst>
          </p:cNvPr>
          <p:cNvSpPr/>
          <p:nvPr userDrawn="1"/>
        </p:nvSpPr>
        <p:spPr bwMode="auto">
          <a:xfrm>
            <a:off x="-1" y="4135921"/>
            <a:ext cx="1161288" cy="402336"/>
          </a:xfrm>
          <a:prstGeom prst="homePlate">
            <a:avLst/>
          </a:prstGeom>
          <a:solidFill>
            <a:srgbClr val="18242F"/>
          </a:solidFill>
          <a:ln w="25400" cap="flat" cmpd="sng" algn="ctr">
            <a:solidFill>
              <a:schemeClr val="bg1">
                <a:lumMod val="50000"/>
              </a:schemeClr>
            </a:solidFill>
            <a:prstDash val="solid"/>
            <a:round/>
            <a:headEnd type="none" w="med" len="med"/>
            <a:tailEnd type="none" w="med" len="med"/>
          </a:ln>
          <a:effectLst/>
          <a:extLst>
            <a:ext uri="{AF507438-7753-43e0-B8FC-AC1667EBCBE1}"/>
          </a:extLst>
        </p:spPr>
        <p:txBody>
          <a:bodyPr anchor="ctr"/>
          <a:lstStyle/>
          <a:p>
            <a:pPr eaLnBrk="1" hangingPunct="1">
              <a:defRPr/>
            </a:pPr>
            <a:r>
              <a:rPr lang="en-US" sz="1200" b="1" dirty="0">
                <a:solidFill>
                  <a:schemeClr val="bg1"/>
                </a:solidFill>
                <a:latin typeface="Gill Sans" charset="0"/>
                <a:ea typeface="ヒラギノ角ゴ ProN W3" charset="0"/>
                <a:sym typeface="Gill Sans" charset="0"/>
              </a:rPr>
              <a:t>Python</a:t>
            </a:r>
          </a:p>
          <a:p>
            <a:pPr eaLnBrk="1" hangingPunct="1">
              <a:defRPr/>
            </a:pPr>
            <a:r>
              <a:rPr lang="en-US" sz="1200" b="1" dirty="0">
                <a:solidFill>
                  <a:schemeClr val="bg1"/>
                </a:solidFill>
                <a:latin typeface="Gill Sans" charset="0"/>
                <a:ea typeface="ヒラギノ角ゴ ProN W3" charset="0"/>
                <a:sym typeface="Gill Sans" charset="0"/>
              </a:rPr>
              <a:t>Outreach</a:t>
            </a:r>
          </a:p>
        </p:txBody>
      </p:sp>
      <p:sp>
        <p:nvSpPr>
          <p:cNvPr id="14" name="Pentagon 13">
            <a:extLst>
              <a:ext uri="{FF2B5EF4-FFF2-40B4-BE49-F238E27FC236}">
                <a16:creationId xmlns:a16="http://schemas.microsoft.com/office/drawing/2014/main" xmlns="" id="{4FB48118-3850-144C-A4C1-48DD974EED17}"/>
              </a:ext>
            </a:extLst>
          </p:cNvPr>
          <p:cNvSpPr/>
          <p:nvPr userDrawn="1"/>
        </p:nvSpPr>
        <p:spPr bwMode="auto">
          <a:xfrm>
            <a:off x="-1" y="4668953"/>
            <a:ext cx="1362456" cy="548640"/>
          </a:xfrm>
          <a:prstGeom prst="homePlate">
            <a:avLst/>
          </a:prstGeom>
          <a:solidFill>
            <a:srgbClr val="18242F"/>
          </a:solidFill>
          <a:ln w="44450" cap="flat" cmpd="sng" algn="ctr">
            <a:solidFill>
              <a:srgbClr val="F27625"/>
            </a:solidFill>
            <a:prstDash val="solid"/>
            <a:round/>
            <a:headEnd type="none" w="med" len="med"/>
            <a:tailEnd type="none" w="med" len="med"/>
          </a:ln>
          <a:effectLst/>
          <a:extLst>
            <a:ext uri="{AF507438-7753-43e0-B8FC-AC1667EBCBE1}"/>
          </a:extLst>
        </p:spPr>
        <p:txBody>
          <a:bodyPr anchor="ctr"/>
          <a:lstStyle/>
          <a:p>
            <a:pPr eaLnBrk="1" hangingPunct="1">
              <a:defRPr/>
            </a:pPr>
            <a:r>
              <a:rPr lang="en-US" sz="1200" b="1" dirty="0">
                <a:solidFill>
                  <a:schemeClr val="bg1"/>
                </a:solidFill>
                <a:latin typeface="Gill Sans" charset="0"/>
                <a:ea typeface="ヒラギノ角ゴ ProN W3" charset="0"/>
                <a:sym typeface="Gill Sans" charset="0"/>
              </a:rPr>
              <a:t>Results </a:t>
            </a:r>
          </a:p>
          <a:p>
            <a:pPr eaLnBrk="1" hangingPunct="1">
              <a:defRPr/>
            </a:pPr>
            <a:r>
              <a:rPr lang="en-US" sz="1200" b="1" dirty="0">
                <a:solidFill>
                  <a:schemeClr val="bg1"/>
                </a:solidFill>
                <a:latin typeface="Gill Sans" charset="0"/>
                <a:ea typeface="ヒラギノ角ゴ ProN W3" charset="0"/>
                <a:sym typeface="Gill Sans" charset="0"/>
              </a:rPr>
              <a:t>and Use</a:t>
            </a:r>
          </a:p>
        </p:txBody>
      </p:sp>
      <p:sp>
        <p:nvSpPr>
          <p:cNvPr id="15" name="Pentagon 14">
            <a:extLst>
              <a:ext uri="{FF2B5EF4-FFF2-40B4-BE49-F238E27FC236}">
                <a16:creationId xmlns:a16="http://schemas.microsoft.com/office/drawing/2014/main" xmlns="" id="{38F807FB-0CCC-3F4A-B4EF-4C8D41840AEA}"/>
              </a:ext>
            </a:extLst>
          </p:cNvPr>
          <p:cNvSpPr/>
          <p:nvPr userDrawn="1"/>
        </p:nvSpPr>
        <p:spPr bwMode="auto">
          <a:xfrm>
            <a:off x="0" y="5348289"/>
            <a:ext cx="1161143" cy="402336"/>
          </a:xfrm>
          <a:prstGeom prst="homePlate">
            <a:avLst/>
          </a:prstGeom>
          <a:solidFill>
            <a:srgbClr val="18242F"/>
          </a:solidFill>
          <a:ln w="25400" cap="flat" cmpd="sng" algn="ctr">
            <a:solidFill>
              <a:schemeClr val="bg1">
                <a:lumMod val="50000"/>
              </a:schemeClr>
            </a:solidFill>
            <a:prstDash val="solid"/>
            <a:round/>
            <a:headEnd type="none" w="med" len="med"/>
            <a:tailEnd type="none" w="med" len="med"/>
          </a:ln>
          <a:effectLst/>
          <a:extLst>
            <a:ext uri="{AF507438-7753-43e0-B8FC-AC1667EBCBE1}"/>
          </a:extLst>
        </p:spPr>
        <p:txBody>
          <a:bodyPr anchor="ctr"/>
          <a:lstStyle/>
          <a:p>
            <a:pPr eaLnBrk="1" hangingPunct="1">
              <a:defRPr/>
            </a:pPr>
            <a:r>
              <a:rPr lang="en-US" sz="1200" b="1" dirty="0">
                <a:solidFill>
                  <a:schemeClr val="bg1"/>
                </a:solidFill>
                <a:latin typeface="Gill Sans" charset="0"/>
                <a:ea typeface="ヒラギノ角ゴ ProN W3" charset="0"/>
                <a:sym typeface="Gill Sans" charset="0"/>
              </a:rPr>
              <a:t>Future </a:t>
            </a:r>
          </a:p>
          <a:p>
            <a:pPr eaLnBrk="1" hangingPunct="1">
              <a:defRPr/>
            </a:pPr>
            <a:r>
              <a:rPr lang="en-US" sz="1200" b="1" dirty="0">
                <a:solidFill>
                  <a:schemeClr val="bg1"/>
                </a:solidFill>
                <a:latin typeface="Gill Sans" charset="0"/>
                <a:ea typeface="ヒラギノ角ゴ ProN W3" charset="0"/>
                <a:sym typeface="Gill Sans" charset="0"/>
              </a:rPr>
              <a:t>Efforts</a:t>
            </a:r>
          </a:p>
        </p:txBody>
      </p:sp>
      <p:sp>
        <p:nvSpPr>
          <p:cNvPr id="16" name="Pentagon 15">
            <a:extLst>
              <a:ext uri="{FF2B5EF4-FFF2-40B4-BE49-F238E27FC236}">
                <a16:creationId xmlns:a16="http://schemas.microsoft.com/office/drawing/2014/main" xmlns="" id="{25973F6C-74A1-C447-9104-B4AFCD6D2711}"/>
              </a:ext>
            </a:extLst>
          </p:cNvPr>
          <p:cNvSpPr>
            <a:spLocks noChangeArrowheads="1"/>
          </p:cNvSpPr>
          <p:nvPr userDrawn="1"/>
        </p:nvSpPr>
        <p:spPr bwMode="auto">
          <a:xfrm>
            <a:off x="0" y="2536825"/>
            <a:ext cx="1161288" cy="402336"/>
          </a:xfrm>
          <a:prstGeom prst="homePlate">
            <a:avLst>
              <a:gd name="adj" fmla="val 50043"/>
            </a:avLst>
          </a:prstGeom>
          <a:solidFill>
            <a:srgbClr val="18242F"/>
          </a:solidFill>
          <a:ln w="25400" algn="ctr">
            <a:solidFill>
              <a:schemeClr val="bg1">
                <a:lumMod val="50000"/>
              </a:schemeClr>
            </a:solidFill>
            <a:round/>
            <a:headEnd/>
            <a:tailEnd/>
          </a:ln>
        </p:spPr>
        <p:txBody>
          <a:bodyPr anchor="ctr"/>
          <a:lstStyle>
            <a:lvl1pPr>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1pPr>
            <a:lvl2pPr marL="742950" indent="-285750">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2pPr>
            <a:lvl3pPr marL="1143000" indent="-228600">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3pPr>
            <a:lvl4pPr marL="1600200" indent="-228600">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4pPr>
            <a:lvl5pPr marL="2057400" indent="-228600">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2514600" indent="-228600" eaLnBrk="0" fontAlgn="base" hangingPunct="0">
              <a:spcBef>
                <a:spcPct val="0"/>
              </a:spcBef>
              <a:spcAft>
                <a:spcPct val="0"/>
              </a:spcAft>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2971800" indent="-228600" eaLnBrk="0" fontAlgn="base" hangingPunct="0">
              <a:spcBef>
                <a:spcPct val="0"/>
              </a:spcBef>
              <a:spcAft>
                <a:spcPct val="0"/>
              </a:spcAft>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3429000" indent="-228600" eaLnBrk="0" fontAlgn="base" hangingPunct="0">
              <a:spcBef>
                <a:spcPct val="0"/>
              </a:spcBef>
              <a:spcAft>
                <a:spcPct val="0"/>
              </a:spcAft>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3886200" indent="-228600" eaLnBrk="0" fontAlgn="base" hangingPunct="0">
              <a:spcBef>
                <a:spcPct val="0"/>
              </a:spcBef>
              <a:spcAft>
                <a:spcPct val="0"/>
              </a:spcAft>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pPr eaLnBrk="1" hangingPunct="1"/>
            <a:r>
              <a:rPr lang="en-US" altLang="en-US" sz="1400" b="1" dirty="0">
                <a:solidFill>
                  <a:schemeClr val="bg1"/>
                </a:solidFill>
              </a:rPr>
              <a:t>Intro</a:t>
            </a:r>
          </a:p>
        </p:txBody>
      </p:sp>
      <p:sp>
        <p:nvSpPr>
          <p:cNvPr id="18" name="Text Placeholder 17">
            <a:extLst>
              <a:ext uri="{FF2B5EF4-FFF2-40B4-BE49-F238E27FC236}">
                <a16:creationId xmlns:a16="http://schemas.microsoft.com/office/drawing/2014/main" xmlns="" id="{19A7F85B-DC0D-654E-A3B1-F99B5126FDD6}"/>
              </a:ext>
            </a:extLst>
          </p:cNvPr>
          <p:cNvSpPr>
            <a:spLocks noGrp="1"/>
          </p:cNvSpPr>
          <p:nvPr>
            <p:ph type="body" sz="quarter" idx="13"/>
          </p:nvPr>
        </p:nvSpPr>
        <p:spPr>
          <a:xfrm>
            <a:off x="0" y="1532732"/>
            <a:ext cx="12192000" cy="914400"/>
          </a:xfrm>
          <a:gradFill>
            <a:gsLst>
              <a:gs pos="0">
                <a:schemeClr val="bg2">
                  <a:lumMod val="75000"/>
                  <a:alpha val="0"/>
                </a:schemeClr>
              </a:gs>
              <a:gs pos="10000">
                <a:srgbClr val="565D61">
                  <a:alpha val="19000"/>
                </a:srgbClr>
              </a:gs>
              <a:gs pos="21000">
                <a:srgbClr val="11181B">
                  <a:alpha val="51000"/>
                </a:srgbClr>
              </a:gs>
              <a:gs pos="61000">
                <a:srgbClr val="11181B">
                  <a:alpha val="86000"/>
                </a:srgbClr>
              </a:gs>
            </a:gsLst>
            <a:lin ang="0" scaled="1"/>
          </a:gradFill>
        </p:spPr>
        <p:txBody>
          <a:bodyPr tIns="182880">
            <a:noAutofit/>
          </a:bodyPr>
          <a:lstStyle>
            <a:lvl1pPr marL="228600" indent="-228600" algn="ctr">
              <a:buClr>
                <a:srgbClr val="F27625"/>
              </a:buClr>
              <a:buFont typeface="Wingdings" pitchFamily="2" charset="2"/>
              <a:buChar char="§"/>
              <a:defRPr sz="2400"/>
            </a:lvl1pPr>
            <a:lvl2pPr marL="685800" indent="-228600" algn="ctr">
              <a:buClr>
                <a:srgbClr val="F27625"/>
              </a:buClr>
              <a:buFont typeface="Wingdings" pitchFamily="2" charset="2"/>
              <a:buChar char="§"/>
              <a:defRPr sz="2400"/>
            </a:lvl2pPr>
            <a:lvl3pPr marL="1143000" indent="-228600" algn="ctr">
              <a:buClr>
                <a:srgbClr val="F27625"/>
              </a:buClr>
              <a:buFont typeface="Wingdings" pitchFamily="2" charset="2"/>
              <a:buChar char="§"/>
              <a:defRPr sz="2400"/>
            </a:lvl3pPr>
            <a:lvl4pPr marL="1600200" indent="-228600" algn="ctr">
              <a:buClr>
                <a:srgbClr val="F27625"/>
              </a:buClr>
              <a:buFont typeface="Wingdings" pitchFamily="2" charset="2"/>
              <a:buChar char="§"/>
              <a:defRPr sz="2400"/>
            </a:lvl4pPr>
            <a:lvl5pPr marL="2057400" indent="-228600" algn="ctr">
              <a:buClr>
                <a:srgbClr val="F27625"/>
              </a:buClr>
              <a:buFont typeface="Wingdings" pitchFamily="2" charset="2"/>
              <a:buChar cha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a:extLst>
              <a:ext uri="{FF2B5EF4-FFF2-40B4-BE49-F238E27FC236}">
                <a16:creationId xmlns:a16="http://schemas.microsoft.com/office/drawing/2014/main" xmlns="" id="{01AF11B6-EF47-8C49-890F-9B16D5614D98}"/>
              </a:ext>
            </a:extLst>
          </p:cNvPr>
          <p:cNvSpPr>
            <a:spLocks noGrp="1"/>
          </p:cNvSpPr>
          <p:nvPr>
            <p:ph type="title"/>
          </p:nvPr>
        </p:nvSpPr>
        <p:spPr>
          <a:xfrm>
            <a:off x="7257" y="-10612"/>
            <a:ext cx="12192000" cy="774026"/>
          </a:xfrm>
        </p:spPr>
        <p:txBody>
          <a:bodyPr/>
          <a:lstStyle>
            <a:lvl1pPr algn="ctr">
              <a:defRPr/>
            </a:lvl1pPr>
          </a:lstStyle>
          <a:p>
            <a:r>
              <a:rPr lang="en-US" dirty="0"/>
              <a:t>Click to edit Master title style</a:t>
            </a:r>
          </a:p>
        </p:txBody>
      </p:sp>
      <p:pic>
        <p:nvPicPr>
          <p:cNvPr id="21" name="Picture 20">
            <a:extLst>
              <a:ext uri="{FF2B5EF4-FFF2-40B4-BE49-F238E27FC236}">
                <a16:creationId xmlns:a16="http://schemas.microsoft.com/office/drawing/2014/main" xmlns="" id="{E1AC33C3-29C6-B541-A166-ED8E807D4A2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771190" y="6356350"/>
            <a:ext cx="1304120" cy="359469"/>
          </a:xfrm>
          <a:prstGeom prst="rect">
            <a:avLst/>
          </a:prstGeom>
        </p:spPr>
      </p:pic>
    </p:spTree>
    <p:extLst>
      <p:ext uri="{BB962C8B-B14F-4D97-AF65-F5344CB8AC3E}">
        <p14:creationId xmlns:p14="http://schemas.microsoft.com/office/powerpoint/2010/main" val="3853752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Futur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7E28CE97-F02A-D14E-89C9-F3198B6D01CF}"/>
              </a:ext>
            </a:extLst>
          </p:cNvPr>
          <p:cNvSpPr/>
          <p:nvPr userDrawn="1"/>
        </p:nvSpPr>
        <p:spPr>
          <a:xfrm>
            <a:off x="0" y="0"/>
            <a:ext cx="12192000" cy="769257"/>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xmlns="" id="{7B490B25-4AC3-9640-9A02-6D7933AD7162}"/>
              </a:ext>
            </a:extLst>
          </p:cNvPr>
          <p:cNvSpPr>
            <a:spLocks noGrp="1"/>
          </p:cNvSpPr>
          <p:nvPr>
            <p:ph type="dt" sz="half" idx="10"/>
          </p:nvPr>
        </p:nvSpPr>
        <p:spPr/>
        <p:txBody>
          <a:bodyPr/>
          <a:lstStyle/>
          <a:p>
            <a:fld id="{A68D5D2A-60EA-E148-B8F0-EC9105CBC0E1}" type="datetimeFigureOut">
              <a:rPr lang="en-US" smtClean="0"/>
              <a:t>8/21/18</a:t>
            </a:fld>
            <a:endParaRPr lang="en-US"/>
          </a:p>
        </p:txBody>
      </p:sp>
      <p:sp>
        <p:nvSpPr>
          <p:cNvPr id="5" name="Footer Placeholder 4">
            <a:extLst>
              <a:ext uri="{FF2B5EF4-FFF2-40B4-BE49-F238E27FC236}">
                <a16:creationId xmlns:a16="http://schemas.microsoft.com/office/drawing/2014/main" xmlns="" id="{7AAF247F-6C67-514E-AA37-AFA79B1F12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C8F4204-4E13-7C4F-89C0-583B181DCEF4}"/>
              </a:ext>
            </a:extLst>
          </p:cNvPr>
          <p:cNvSpPr>
            <a:spLocks noGrp="1"/>
          </p:cNvSpPr>
          <p:nvPr>
            <p:ph type="sldNum" sz="quarter" idx="12"/>
          </p:nvPr>
        </p:nvSpPr>
        <p:spPr/>
        <p:txBody>
          <a:bodyPr/>
          <a:lstStyle/>
          <a:p>
            <a:fld id="{4CD6D34C-06B1-2146-B42E-3E6E07117912}" type="slidenum">
              <a:rPr lang="en-US" smtClean="0"/>
              <a:t>‹#›</a:t>
            </a:fld>
            <a:endParaRPr lang="en-US"/>
          </a:p>
        </p:txBody>
      </p:sp>
      <p:sp>
        <p:nvSpPr>
          <p:cNvPr id="7" name="Rectangle 6">
            <a:extLst>
              <a:ext uri="{FF2B5EF4-FFF2-40B4-BE49-F238E27FC236}">
                <a16:creationId xmlns:a16="http://schemas.microsoft.com/office/drawing/2014/main" xmlns="" id="{4B860B68-B623-8D47-AB17-ABBA87D5EDD6}"/>
              </a:ext>
            </a:extLst>
          </p:cNvPr>
          <p:cNvSpPr/>
          <p:nvPr userDrawn="1"/>
        </p:nvSpPr>
        <p:spPr>
          <a:xfrm>
            <a:off x="0" y="6176963"/>
            <a:ext cx="12192000" cy="681037"/>
          </a:xfrm>
          <a:prstGeom prst="rect">
            <a:avLst/>
          </a:prstGeom>
          <a:solidFill>
            <a:srgbClr val="F27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438A265A-549C-7F41-988D-DF20F06BD201}"/>
              </a:ext>
            </a:extLst>
          </p:cNvPr>
          <p:cNvSpPr txBox="1"/>
          <p:nvPr userDrawn="1"/>
        </p:nvSpPr>
        <p:spPr>
          <a:xfrm>
            <a:off x="290286" y="6356350"/>
            <a:ext cx="2133600" cy="369332"/>
          </a:xfrm>
          <a:prstGeom prst="rect">
            <a:avLst/>
          </a:prstGeom>
          <a:noFill/>
        </p:spPr>
        <p:txBody>
          <a:bodyPr wrap="square" rtlCol="0">
            <a:spAutoFit/>
          </a:bodyPr>
          <a:lstStyle/>
          <a:p>
            <a:r>
              <a:rPr lang="en-US" dirty="0">
                <a:solidFill>
                  <a:schemeClr val="bg1"/>
                </a:solidFill>
              </a:rPr>
              <a:t>#</a:t>
            </a:r>
            <a:r>
              <a:rPr lang="en-US" dirty="0" err="1">
                <a:solidFill>
                  <a:schemeClr val="bg1"/>
                </a:solidFill>
              </a:rPr>
              <a:t>JupyterCon</a:t>
            </a:r>
            <a:endParaRPr lang="en-US" dirty="0">
              <a:solidFill>
                <a:schemeClr val="bg1"/>
              </a:solidFill>
            </a:endParaRPr>
          </a:p>
        </p:txBody>
      </p:sp>
      <p:sp>
        <p:nvSpPr>
          <p:cNvPr id="11" name="Pentagon 10">
            <a:extLst>
              <a:ext uri="{FF2B5EF4-FFF2-40B4-BE49-F238E27FC236}">
                <a16:creationId xmlns:a16="http://schemas.microsoft.com/office/drawing/2014/main" xmlns="" id="{910D345D-E901-6A4D-9674-7832C4657145}"/>
              </a:ext>
            </a:extLst>
          </p:cNvPr>
          <p:cNvSpPr/>
          <p:nvPr userDrawn="1"/>
        </p:nvSpPr>
        <p:spPr bwMode="auto">
          <a:xfrm>
            <a:off x="-1" y="3069857"/>
            <a:ext cx="1161288" cy="402336"/>
          </a:xfrm>
          <a:prstGeom prst="homePlate">
            <a:avLst/>
          </a:prstGeom>
          <a:solidFill>
            <a:srgbClr val="18242F"/>
          </a:solidFill>
          <a:ln w="25400" cap="flat" cmpd="sng" algn="ctr">
            <a:solidFill>
              <a:schemeClr val="bg1">
                <a:lumMod val="50000"/>
              </a:schemeClr>
            </a:solidFill>
            <a:prstDash val="solid"/>
            <a:round/>
            <a:headEnd type="none" w="med" len="med"/>
            <a:tailEnd type="none" w="med" len="med"/>
          </a:ln>
          <a:effectLst/>
          <a:extLst>
            <a:ext uri="{AF507438-7753-43e0-B8FC-AC1667EBCBE1}"/>
          </a:extLst>
        </p:spPr>
        <p:txBody>
          <a:bodyPr anchor="ctr"/>
          <a:lstStyle/>
          <a:p>
            <a:pPr eaLnBrk="1" hangingPunct="1">
              <a:defRPr/>
            </a:pPr>
            <a:r>
              <a:rPr lang="en-US" sz="1200" b="1" dirty="0">
                <a:solidFill>
                  <a:schemeClr val="bg1"/>
                </a:solidFill>
                <a:latin typeface="Gill Sans" charset="0"/>
                <a:ea typeface="ヒラギノ角ゴ ProN W3" charset="0"/>
                <a:sym typeface="Gill Sans" charset="0"/>
              </a:rPr>
              <a:t>Jupyter as a Solution</a:t>
            </a:r>
          </a:p>
        </p:txBody>
      </p:sp>
      <p:sp>
        <p:nvSpPr>
          <p:cNvPr id="12" name="Pentagon 11">
            <a:extLst>
              <a:ext uri="{FF2B5EF4-FFF2-40B4-BE49-F238E27FC236}">
                <a16:creationId xmlns:a16="http://schemas.microsoft.com/office/drawing/2014/main" xmlns="" id="{0E1708A5-A641-CB4E-9080-FE72DAB38D55}"/>
              </a:ext>
            </a:extLst>
          </p:cNvPr>
          <p:cNvSpPr/>
          <p:nvPr userDrawn="1"/>
        </p:nvSpPr>
        <p:spPr bwMode="auto">
          <a:xfrm>
            <a:off x="-1" y="3602889"/>
            <a:ext cx="1161288" cy="402336"/>
          </a:xfrm>
          <a:prstGeom prst="homePlate">
            <a:avLst/>
          </a:prstGeom>
          <a:solidFill>
            <a:srgbClr val="18242F"/>
          </a:solidFill>
          <a:ln w="25400" cap="flat" cmpd="sng" algn="ctr">
            <a:solidFill>
              <a:schemeClr val="bg1">
                <a:lumMod val="50000"/>
              </a:schemeClr>
            </a:solidFill>
            <a:prstDash val="solid"/>
            <a:round/>
            <a:headEnd type="none" w="med" len="med"/>
            <a:tailEnd type="none" w="med" len="med"/>
          </a:ln>
          <a:effectLst/>
          <a:extLst>
            <a:ext uri="{AF507438-7753-43e0-B8FC-AC1667EBCBE1}"/>
          </a:extLst>
        </p:spPr>
        <p:txBody>
          <a:bodyPr anchor="ctr"/>
          <a:lstStyle/>
          <a:p>
            <a:pPr eaLnBrk="1" hangingPunct="1">
              <a:defRPr/>
            </a:pPr>
            <a:r>
              <a:rPr lang="en-US" sz="1200" b="1" dirty="0">
                <a:solidFill>
                  <a:schemeClr val="bg1"/>
                </a:solidFill>
                <a:latin typeface="Gill Sans" charset="0"/>
                <a:ea typeface="ヒラギノ角ゴ ProN W3" charset="0"/>
                <a:sym typeface="Gill Sans" charset="0"/>
              </a:rPr>
              <a:t>Enterprise Challenges</a:t>
            </a:r>
          </a:p>
        </p:txBody>
      </p:sp>
      <p:sp>
        <p:nvSpPr>
          <p:cNvPr id="13" name="Pentagon 12">
            <a:extLst>
              <a:ext uri="{FF2B5EF4-FFF2-40B4-BE49-F238E27FC236}">
                <a16:creationId xmlns:a16="http://schemas.microsoft.com/office/drawing/2014/main" xmlns="" id="{0C1D1C12-E583-0943-9659-7BC6F4A11EC9}"/>
              </a:ext>
            </a:extLst>
          </p:cNvPr>
          <p:cNvSpPr/>
          <p:nvPr userDrawn="1"/>
        </p:nvSpPr>
        <p:spPr bwMode="auto">
          <a:xfrm>
            <a:off x="-1" y="4135921"/>
            <a:ext cx="1161288" cy="402336"/>
          </a:xfrm>
          <a:prstGeom prst="homePlate">
            <a:avLst/>
          </a:prstGeom>
          <a:solidFill>
            <a:srgbClr val="18242F"/>
          </a:solidFill>
          <a:ln w="25400" cap="flat" cmpd="sng" algn="ctr">
            <a:solidFill>
              <a:schemeClr val="bg1">
                <a:lumMod val="50000"/>
              </a:schemeClr>
            </a:solidFill>
            <a:prstDash val="solid"/>
            <a:round/>
            <a:headEnd type="none" w="med" len="med"/>
            <a:tailEnd type="none" w="med" len="med"/>
          </a:ln>
          <a:effectLst/>
          <a:extLst>
            <a:ext uri="{AF507438-7753-43e0-B8FC-AC1667EBCBE1}"/>
          </a:extLst>
        </p:spPr>
        <p:txBody>
          <a:bodyPr anchor="ctr"/>
          <a:lstStyle/>
          <a:p>
            <a:pPr eaLnBrk="1" hangingPunct="1">
              <a:defRPr/>
            </a:pPr>
            <a:r>
              <a:rPr lang="en-US" sz="1200" b="1" dirty="0">
                <a:solidFill>
                  <a:schemeClr val="bg1"/>
                </a:solidFill>
                <a:latin typeface="Gill Sans" charset="0"/>
                <a:ea typeface="ヒラギノ角ゴ ProN W3" charset="0"/>
                <a:sym typeface="Gill Sans" charset="0"/>
              </a:rPr>
              <a:t>Python</a:t>
            </a:r>
          </a:p>
          <a:p>
            <a:pPr eaLnBrk="1" hangingPunct="1">
              <a:defRPr/>
            </a:pPr>
            <a:r>
              <a:rPr lang="en-US" sz="1200" b="1" dirty="0">
                <a:solidFill>
                  <a:schemeClr val="bg1"/>
                </a:solidFill>
                <a:latin typeface="Gill Sans" charset="0"/>
                <a:ea typeface="ヒラギノ角ゴ ProN W3" charset="0"/>
                <a:sym typeface="Gill Sans" charset="0"/>
              </a:rPr>
              <a:t>Outreach</a:t>
            </a:r>
          </a:p>
        </p:txBody>
      </p:sp>
      <p:sp>
        <p:nvSpPr>
          <p:cNvPr id="14" name="Pentagon 13">
            <a:extLst>
              <a:ext uri="{FF2B5EF4-FFF2-40B4-BE49-F238E27FC236}">
                <a16:creationId xmlns:a16="http://schemas.microsoft.com/office/drawing/2014/main" xmlns="" id="{01EA0BBC-F54E-114D-9D9D-C1E6A18BF06D}"/>
              </a:ext>
            </a:extLst>
          </p:cNvPr>
          <p:cNvSpPr/>
          <p:nvPr userDrawn="1"/>
        </p:nvSpPr>
        <p:spPr bwMode="auto">
          <a:xfrm>
            <a:off x="-1" y="4668953"/>
            <a:ext cx="1161288" cy="402336"/>
          </a:xfrm>
          <a:prstGeom prst="homePlate">
            <a:avLst/>
          </a:prstGeom>
          <a:solidFill>
            <a:srgbClr val="18242F"/>
          </a:solidFill>
          <a:ln w="25400" cap="flat" cmpd="sng" algn="ctr">
            <a:solidFill>
              <a:schemeClr val="bg1">
                <a:lumMod val="50000"/>
              </a:schemeClr>
            </a:solidFill>
            <a:prstDash val="solid"/>
            <a:round/>
            <a:headEnd type="none" w="med" len="med"/>
            <a:tailEnd type="none" w="med" len="med"/>
          </a:ln>
          <a:effectLst/>
          <a:extLst>
            <a:ext uri="{AF507438-7753-43e0-B8FC-AC1667EBCBE1}"/>
          </a:extLst>
        </p:spPr>
        <p:txBody>
          <a:bodyPr anchor="ctr"/>
          <a:lstStyle/>
          <a:p>
            <a:pPr eaLnBrk="1" hangingPunct="1">
              <a:defRPr/>
            </a:pPr>
            <a:r>
              <a:rPr lang="en-US" sz="1200" b="1" dirty="0">
                <a:solidFill>
                  <a:schemeClr val="bg1"/>
                </a:solidFill>
                <a:latin typeface="Gill Sans" charset="0"/>
                <a:ea typeface="ヒラギノ角ゴ ProN W3" charset="0"/>
                <a:sym typeface="Gill Sans" charset="0"/>
              </a:rPr>
              <a:t>Results </a:t>
            </a:r>
          </a:p>
          <a:p>
            <a:pPr eaLnBrk="1" hangingPunct="1">
              <a:defRPr/>
            </a:pPr>
            <a:r>
              <a:rPr lang="en-US" sz="1200" b="1" dirty="0">
                <a:solidFill>
                  <a:schemeClr val="bg1"/>
                </a:solidFill>
                <a:latin typeface="Gill Sans" charset="0"/>
                <a:ea typeface="ヒラギノ角ゴ ProN W3" charset="0"/>
                <a:sym typeface="Gill Sans" charset="0"/>
              </a:rPr>
              <a:t>and Use</a:t>
            </a:r>
          </a:p>
        </p:txBody>
      </p:sp>
      <p:sp>
        <p:nvSpPr>
          <p:cNvPr id="15" name="Pentagon 14">
            <a:extLst>
              <a:ext uri="{FF2B5EF4-FFF2-40B4-BE49-F238E27FC236}">
                <a16:creationId xmlns:a16="http://schemas.microsoft.com/office/drawing/2014/main" xmlns="" id="{95215E87-8635-C54B-885D-71211998D6FD}"/>
              </a:ext>
            </a:extLst>
          </p:cNvPr>
          <p:cNvSpPr/>
          <p:nvPr userDrawn="1"/>
        </p:nvSpPr>
        <p:spPr bwMode="auto">
          <a:xfrm>
            <a:off x="-1" y="5201985"/>
            <a:ext cx="1362456" cy="548640"/>
          </a:xfrm>
          <a:prstGeom prst="homePlate">
            <a:avLst/>
          </a:prstGeom>
          <a:solidFill>
            <a:srgbClr val="18242F"/>
          </a:solidFill>
          <a:ln w="44450" cap="flat" cmpd="sng" algn="ctr">
            <a:solidFill>
              <a:srgbClr val="F27625"/>
            </a:solidFill>
            <a:prstDash val="solid"/>
            <a:round/>
            <a:headEnd type="none" w="med" len="med"/>
            <a:tailEnd type="none" w="med" len="med"/>
          </a:ln>
          <a:effectLst/>
          <a:extLst>
            <a:ext uri="{AF507438-7753-43e0-B8FC-AC1667EBCBE1}"/>
          </a:extLst>
        </p:spPr>
        <p:txBody>
          <a:bodyPr anchor="ctr"/>
          <a:lstStyle/>
          <a:p>
            <a:pPr eaLnBrk="1" hangingPunct="1">
              <a:defRPr/>
            </a:pPr>
            <a:r>
              <a:rPr lang="en-US" sz="1200" b="1" dirty="0">
                <a:solidFill>
                  <a:schemeClr val="bg1"/>
                </a:solidFill>
                <a:latin typeface="Gill Sans" charset="0"/>
                <a:ea typeface="ヒラギノ角ゴ ProN W3" charset="0"/>
                <a:sym typeface="Gill Sans" charset="0"/>
              </a:rPr>
              <a:t>Future </a:t>
            </a:r>
          </a:p>
          <a:p>
            <a:pPr eaLnBrk="1" hangingPunct="1">
              <a:defRPr/>
            </a:pPr>
            <a:r>
              <a:rPr lang="en-US" sz="1200" b="1" dirty="0">
                <a:solidFill>
                  <a:schemeClr val="bg1"/>
                </a:solidFill>
                <a:latin typeface="Gill Sans" charset="0"/>
                <a:ea typeface="ヒラギノ角ゴ ProN W3" charset="0"/>
                <a:sym typeface="Gill Sans" charset="0"/>
              </a:rPr>
              <a:t>Efforts</a:t>
            </a:r>
          </a:p>
        </p:txBody>
      </p:sp>
      <p:sp>
        <p:nvSpPr>
          <p:cNvPr id="16" name="Pentagon 15">
            <a:extLst>
              <a:ext uri="{FF2B5EF4-FFF2-40B4-BE49-F238E27FC236}">
                <a16:creationId xmlns:a16="http://schemas.microsoft.com/office/drawing/2014/main" xmlns="" id="{F2B6E39A-FBE0-AB43-BEFF-981DEBF275C1}"/>
              </a:ext>
            </a:extLst>
          </p:cNvPr>
          <p:cNvSpPr>
            <a:spLocks noChangeArrowheads="1"/>
          </p:cNvSpPr>
          <p:nvPr userDrawn="1"/>
        </p:nvSpPr>
        <p:spPr bwMode="auto">
          <a:xfrm>
            <a:off x="0" y="2536825"/>
            <a:ext cx="1161288" cy="402336"/>
          </a:xfrm>
          <a:prstGeom prst="homePlate">
            <a:avLst>
              <a:gd name="adj" fmla="val 50043"/>
            </a:avLst>
          </a:prstGeom>
          <a:solidFill>
            <a:srgbClr val="18242F"/>
          </a:solidFill>
          <a:ln w="25400" algn="ctr">
            <a:solidFill>
              <a:schemeClr val="bg1">
                <a:lumMod val="50000"/>
              </a:schemeClr>
            </a:solidFill>
            <a:round/>
            <a:headEnd/>
            <a:tailEnd/>
          </a:ln>
        </p:spPr>
        <p:txBody>
          <a:bodyPr anchor="ctr"/>
          <a:lstStyle>
            <a:lvl1pPr>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1pPr>
            <a:lvl2pPr marL="742950" indent="-285750">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2pPr>
            <a:lvl3pPr marL="1143000" indent="-228600">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3pPr>
            <a:lvl4pPr marL="1600200" indent="-228600">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4pPr>
            <a:lvl5pPr marL="2057400" indent="-228600">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2514600" indent="-228600" eaLnBrk="0" fontAlgn="base" hangingPunct="0">
              <a:spcBef>
                <a:spcPct val="0"/>
              </a:spcBef>
              <a:spcAft>
                <a:spcPct val="0"/>
              </a:spcAft>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2971800" indent="-228600" eaLnBrk="0" fontAlgn="base" hangingPunct="0">
              <a:spcBef>
                <a:spcPct val="0"/>
              </a:spcBef>
              <a:spcAft>
                <a:spcPct val="0"/>
              </a:spcAft>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3429000" indent="-228600" eaLnBrk="0" fontAlgn="base" hangingPunct="0">
              <a:spcBef>
                <a:spcPct val="0"/>
              </a:spcBef>
              <a:spcAft>
                <a:spcPct val="0"/>
              </a:spcAft>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3886200" indent="-228600" eaLnBrk="0" fontAlgn="base" hangingPunct="0">
              <a:spcBef>
                <a:spcPct val="0"/>
              </a:spcBef>
              <a:spcAft>
                <a:spcPct val="0"/>
              </a:spcAft>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pPr eaLnBrk="1" hangingPunct="1"/>
            <a:r>
              <a:rPr lang="en-US" altLang="en-US" sz="1400" b="1" dirty="0">
                <a:solidFill>
                  <a:schemeClr val="bg1"/>
                </a:solidFill>
              </a:rPr>
              <a:t>Intro</a:t>
            </a:r>
          </a:p>
        </p:txBody>
      </p:sp>
      <p:sp>
        <p:nvSpPr>
          <p:cNvPr id="18" name="Text Placeholder 17">
            <a:extLst>
              <a:ext uri="{FF2B5EF4-FFF2-40B4-BE49-F238E27FC236}">
                <a16:creationId xmlns:a16="http://schemas.microsoft.com/office/drawing/2014/main" xmlns="" id="{19CD7524-D4A8-6849-BB0A-8C1169836F83}"/>
              </a:ext>
            </a:extLst>
          </p:cNvPr>
          <p:cNvSpPr>
            <a:spLocks noGrp="1"/>
          </p:cNvSpPr>
          <p:nvPr>
            <p:ph type="body" sz="quarter" idx="13"/>
          </p:nvPr>
        </p:nvSpPr>
        <p:spPr>
          <a:xfrm>
            <a:off x="0" y="1532732"/>
            <a:ext cx="12192000" cy="914400"/>
          </a:xfrm>
          <a:gradFill>
            <a:gsLst>
              <a:gs pos="0">
                <a:schemeClr val="bg2">
                  <a:lumMod val="75000"/>
                  <a:alpha val="0"/>
                </a:schemeClr>
              </a:gs>
              <a:gs pos="10000">
                <a:srgbClr val="565D61">
                  <a:alpha val="19000"/>
                </a:srgbClr>
              </a:gs>
              <a:gs pos="20000">
                <a:srgbClr val="11181B">
                  <a:alpha val="51000"/>
                </a:srgbClr>
              </a:gs>
              <a:gs pos="61000">
                <a:srgbClr val="11181B">
                  <a:alpha val="86000"/>
                </a:srgbClr>
              </a:gs>
            </a:gsLst>
            <a:lin ang="0" scaled="1"/>
          </a:gradFill>
        </p:spPr>
        <p:txBody>
          <a:bodyPr tIns="182880">
            <a:noAutofit/>
          </a:bodyPr>
          <a:lstStyle>
            <a:lvl1pPr marL="228600" indent="-228600" algn="ctr">
              <a:buClr>
                <a:srgbClr val="F27625"/>
              </a:buClr>
              <a:buFont typeface="Wingdings" pitchFamily="2" charset="2"/>
              <a:buChar char="§"/>
              <a:defRPr sz="2400"/>
            </a:lvl1pPr>
            <a:lvl2pPr marL="685800" indent="-228600" algn="ctr">
              <a:buClr>
                <a:srgbClr val="F27625"/>
              </a:buClr>
              <a:buFont typeface="Wingdings" pitchFamily="2" charset="2"/>
              <a:buChar char="§"/>
              <a:defRPr sz="2400"/>
            </a:lvl2pPr>
            <a:lvl3pPr marL="1143000" indent="-228600" algn="ctr">
              <a:buClr>
                <a:srgbClr val="F27625"/>
              </a:buClr>
              <a:buFont typeface="Wingdings" pitchFamily="2" charset="2"/>
              <a:buChar char="§"/>
              <a:defRPr sz="2400"/>
            </a:lvl3pPr>
            <a:lvl4pPr marL="1600200" indent="-228600" algn="ctr">
              <a:buClr>
                <a:srgbClr val="F27625"/>
              </a:buClr>
              <a:buFont typeface="Wingdings" pitchFamily="2" charset="2"/>
              <a:buChar char="§"/>
              <a:defRPr sz="2400"/>
            </a:lvl4pPr>
            <a:lvl5pPr marL="2057400" indent="-228600" algn="ctr">
              <a:buClr>
                <a:srgbClr val="F27625"/>
              </a:buClr>
              <a:buFont typeface="Wingdings" pitchFamily="2" charset="2"/>
              <a:buChar cha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a:extLst>
              <a:ext uri="{FF2B5EF4-FFF2-40B4-BE49-F238E27FC236}">
                <a16:creationId xmlns:a16="http://schemas.microsoft.com/office/drawing/2014/main" xmlns="" id="{01AF11B6-EF47-8C49-890F-9B16D5614D98}"/>
              </a:ext>
            </a:extLst>
          </p:cNvPr>
          <p:cNvSpPr>
            <a:spLocks noGrp="1"/>
          </p:cNvSpPr>
          <p:nvPr>
            <p:ph type="title"/>
          </p:nvPr>
        </p:nvSpPr>
        <p:spPr>
          <a:xfrm>
            <a:off x="7257" y="-10612"/>
            <a:ext cx="12192000" cy="774026"/>
          </a:xfrm>
        </p:spPr>
        <p:txBody>
          <a:bodyPr/>
          <a:lstStyle>
            <a:lvl1pPr algn="ctr">
              <a:defRPr/>
            </a:lvl1pPr>
          </a:lstStyle>
          <a:p>
            <a:r>
              <a:rPr lang="en-US" dirty="0"/>
              <a:t>Click to edit Master title style</a:t>
            </a:r>
          </a:p>
        </p:txBody>
      </p:sp>
      <p:pic>
        <p:nvPicPr>
          <p:cNvPr id="21" name="Picture 20">
            <a:extLst>
              <a:ext uri="{FF2B5EF4-FFF2-40B4-BE49-F238E27FC236}">
                <a16:creationId xmlns:a16="http://schemas.microsoft.com/office/drawing/2014/main" xmlns="" id="{3076D2FF-AB33-9B4D-AC49-827B890CDC7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771190" y="6356350"/>
            <a:ext cx="1304120" cy="359469"/>
          </a:xfrm>
          <a:prstGeom prst="rect">
            <a:avLst/>
          </a:prstGeom>
        </p:spPr>
      </p:pic>
    </p:spTree>
    <p:extLst>
      <p:ext uri="{BB962C8B-B14F-4D97-AF65-F5344CB8AC3E}">
        <p14:creationId xmlns:p14="http://schemas.microsoft.com/office/powerpoint/2010/main" val="3582054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ransition Slid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xmlns="" id="{27700382-9555-9547-BA8B-D2A8B9C6BD02}"/>
              </a:ext>
            </a:extLst>
          </p:cNvPr>
          <p:cNvSpPr>
            <a:spLocks noChangeArrowheads="1"/>
          </p:cNvSpPr>
          <p:nvPr userDrawn="1"/>
        </p:nvSpPr>
        <p:spPr bwMode="auto">
          <a:xfrm>
            <a:off x="0" y="0"/>
            <a:ext cx="12192000" cy="6176963"/>
          </a:xfrm>
          <a:prstGeom prst="rect">
            <a:avLst/>
          </a:prstGeom>
          <a:solidFill>
            <a:srgbClr val="18242E">
              <a:alpha val="60000"/>
            </a:srgbClr>
          </a:solidFill>
          <a:ln w="25400" algn="ctr">
            <a:solidFill>
              <a:srgbClr val="000000"/>
            </a:solidFill>
            <a:round/>
            <a:headEnd/>
            <a:tailEnd/>
          </a:ln>
        </p:spPr>
        <p:txBody>
          <a:bodyPr/>
          <a:lstStyle>
            <a:lvl1pPr>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1pPr>
            <a:lvl2pPr marL="742950" indent="-285750">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2pPr>
            <a:lvl3pPr marL="1143000" indent="-228600">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3pPr>
            <a:lvl4pPr marL="1600200" indent="-228600">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4pPr>
            <a:lvl5pPr marL="2057400" indent="-228600">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2514600" indent="-228600" eaLnBrk="0" fontAlgn="base" hangingPunct="0">
              <a:spcBef>
                <a:spcPct val="0"/>
              </a:spcBef>
              <a:spcAft>
                <a:spcPct val="0"/>
              </a:spcAft>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2971800" indent="-228600" eaLnBrk="0" fontAlgn="base" hangingPunct="0">
              <a:spcBef>
                <a:spcPct val="0"/>
              </a:spcBef>
              <a:spcAft>
                <a:spcPct val="0"/>
              </a:spcAft>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3429000" indent="-228600" eaLnBrk="0" fontAlgn="base" hangingPunct="0">
              <a:spcBef>
                <a:spcPct val="0"/>
              </a:spcBef>
              <a:spcAft>
                <a:spcPct val="0"/>
              </a:spcAft>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3886200" indent="-228600" eaLnBrk="0" fontAlgn="base" hangingPunct="0">
              <a:spcBef>
                <a:spcPct val="0"/>
              </a:spcBef>
              <a:spcAft>
                <a:spcPct val="0"/>
              </a:spcAft>
              <a:defRPr sz="112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pPr algn="ctr" eaLnBrk="1" hangingPunct="1"/>
            <a:endParaRPr lang="en-US" altLang="en-US"/>
          </a:p>
        </p:txBody>
      </p:sp>
      <p:sp>
        <p:nvSpPr>
          <p:cNvPr id="2" name="Title 1">
            <a:extLst>
              <a:ext uri="{FF2B5EF4-FFF2-40B4-BE49-F238E27FC236}">
                <a16:creationId xmlns:a16="http://schemas.microsoft.com/office/drawing/2014/main" xmlns="" id="{6F867AEA-4166-3845-B7C4-B229606DD3A5}"/>
              </a:ext>
            </a:extLst>
          </p:cNvPr>
          <p:cNvSpPr>
            <a:spLocks noGrp="1"/>
          </p:cNvSpPr>
          <p:nvPr>
            <p:ph type="title"/>
          </p:nvPr>
        </p:nvSpPr>
        <p:spPr>
          <a:xfrm>
            <a:off x="838200" y="1787524"/>
            <a:ext cx="10515600" cy="1325563"/>
          </a:xfrm>
        </p:spPr>
        <p:txBody>
          <a:bodyPr/>
          <a:lstStyle>
            <a:lvl1pPr algn="ctr">
              <a:defRPr b="1">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xmlns="" id="{E6E56D7A-C8C7-DD43-B66A-08B132D2FFCB}"/>
              </a:ext>
            </a:extLst>
          </p:cNvPr>
          <p:cNvSpPr>
            <a:spLocks noGrp="1"/>
          </p:cNvSpPr>
          <p:nvPr>
            <p:ph type="dt" sz="half" idx="10"/>
          </p:nvPr>
        </p:nvSpPr>
        <p:spPr/>
        <p:txBody>
          <a:bodyPr/>
          <a:lstStyle/>
          <a:p>
            <a:fld id="{A68D5D2A-60EA-E148-B8F0-EC9105CBC0E1}" type="datetimeFigureOut">
              <a:rPr lang="en-US" smtClean="0"/>
              <a:t>8/21/18</a:t>
            </a:fld>
            <a:endParaRPr lang="en-US"/>
          </a:p>
        </p:txBody>
      </p:sp>
      <p:sp>
        <p:nvSpPr>
          <p:cNvPr id="4" name="Footer Placeholder 3">
            <a:extLst>
              <a:ext uri="{FF2B5EF4-FFF2-40B4-BE49-F238E27FC236}">
                <a16:creationId xmlns:a16="http://schemas.microsoft.com/office/drawing/2014/main" xmlns="" id="{F5B18286-33E5-6A4D-B97D-C3DDA93BB7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65D4376-E86C-5040-B49F-CFA1188C9C8D}"/>
              </a:ext>
            </a:extLst>
          </p:cNvPr>
          <p:cNvSpPr>
            <a:spLocks noGrp="1"/>
          </p:cNvSpPr>
          <p:nvPr>
            <p:ph type="sldNum" sz="quarter" idx="12"/>
          </p:nvPr>
        </p:nvSpPr>
        <p:spPr/>
        <p:txBody>
          <a:bodyPr/>
          <a:lstStyle/>
          <a:p>
            <a:fld id="{4CD6D34C-06B1-2146-B42E-3E6E07117912}" type="slidenum">
              <a:rPr lang="en-US" smtClean="0"/>
              <a:t>‹#›</a:t>
            </a:fld>
            <a:endParaRPr lang="en-US"/>
          </a:p>
        </p:txBody>
      </p:sp>
      <p:sp>
        <p:nvSpPr>
          <p:cNvPr id="6" name="Rectangle 5">
            <a:extLst>
              <a:ext uri="{FF2B5EF4-FFF2-40B4-BE49-F238E27FC236}">
                <a16:creationId xmlns:a16="http://schemas.microsoft.com/office/drawing/2014/main" xmlns="" id="{59EDCCCF-0C14-0D4F-85A9-249DBFB5F4F2}"/>
              </a:ext>
            </a:extLst>
          </p:cNvPr>
          <p:cNvSpPr/>
          <p:nvPr userDrawn="1"/>
        </p:nvSpPr>
        <p:spPr>
          <a:xfrm>
            <a:off x="0" y="6176963"/>
            <a:ext cx="12192000" cy="681037"/>
          </a:xfrm>
          <a:prstGeom prst="rect">
            <a:avLst/>
          </a:prstGeom>
          <a:solidFill>
            <a:srgbClr val="F27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5C930EA4-C4DC-E94C-97B1-8E3CFB1DA387}"/>
              </a:ext>
            </a:extLst>
          </p:cNvPr>
          <p:cNvSpPr txBox="1"/>
          <p:nvPr userDrawn="1"/>
        </p:nvSpPr>
        <p:spPr>
          <a:xfrm>
            <a:off x="290286" y="6356350"/>
            <a:ext cx="2133600" cy="369332"/>
          </a:xfrm>
          <a:prstGeom prst="rect">
            <a:avLst/>
          </a:prstGeom>
          <a:noFill/>
        </p:spPr>
        <p:txBody>
          <a:bodyPr wrap="square" rtlCol="0">
            <a:spAutoFit/>
          </a:bodyPr>
          <a:lstStyle/>
          <a:p>
            <a:r>
              <a:rPr lang="en-US" dirty="0">
                <a:solidFill>
                  <a:schemeClr val="bg1"/>
                </a:solidFill>
              </a:rPr>
              <a:t>#</a:t>
            </a:r>
            <a:r>
              <a:rPr lang="en-US" dirty="0" err="1">
                <a:solidFill>
                  <a:schemeClr val="bg1"/>
                </a:solidFill>
              </a:rPr>
              <a:t>JupyterCon</a:t>
            </a:r>
            <a:endParaRPr lang="en-US" dirty="0">
              <a:solidFill>
                <a:schemeClr val="bg1"/>
              </a:solidFill>
            </a:endParaRPr>
          </a:p>
        </p:txBody>
      </p:sp>
    </p:spTree>
    <p:extLst>
      <p:ext uri="{BB962C8B-B14F-4D97-AF65-F5344CB8AC3E}">
        <p14:creationId xmlns:p14="http://schemas.microsoft.com/office/powerpoint/2010/main" val="23359559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0949F6A-3CCB-BF44-BE35-E7138273AD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72013CC-9F63-A74A-B2EF-E9CCE623510C}"/>
              </a:ext>
            </a:extLst>
          </p:cNvPr>
          <p:cNvSpPr>
            <a:spLocks noGrp="1"/>
          </p:cNvSpPr>
          <p:nvPr>
            <p:ph type="body" idx="1"/>
          </p:nvPr>
        </p:nvSpPr>
        <p:spPr>
          <a:xfrm>
            <a:off x="1814286" y="1825625"/>
            <a:ext cx="9539514"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FC8D64A9-08DF-C34E-B350-FA196219B4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8D5D2A-60EA-E148-B8F0-EC9105CBC0E1}" type="datetimeFigureOut">
              <a:rPr lang="en-US" smtClean="0"/>
              <a:t>8/21/18</a:t>
            </a:fld>
            <a:endParaRPr lang="en-US"/>
          </a:p>
        </p:txBody>
      </p:sp>
      <p:sp>
        <p:nvSpPr>
          <p:cNvPr id="5" name="Footer Placeholder 4">
            <a:extLst>
              <a:ext uri="{FF2B5EF4-FFF2-40B4-BE49-F238E27FC236}">
                <a16:creationId xmlns:a16="http://schemas.microsoft.com/office/drawing/2014/main" xmlns="" id="{C077AACB-7905-FD42-9C30-AC34D3D6EE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284E9AC0-C2B5-2943-B0D7-1676DD8411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6D34C-06B1-2146-B42E-3E6E07117912}" type="slidenum">
              <a:rPr lang="en-US" smtClean="0"/>
              <a:t>‹#›</a:t>
            </a:fld>
            <a:endParaRPr lang="en-US"/>
          </a:p>
        </p:txBody>
      </p:sp>
    </p:spTree>
    <p:extLst>
      <p:ext uri="{BB962C8B-B14F-4D97-AF65-F5344CB8AC3E}">
        <p14:creationId xmlns:p14="http://schemas.microsoft.com/office/powerpoint/2010/main" val="389072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63" r:id="rId6"/>
    <p:sldLayoutId id="2147483664" r:id="rId7"/>
    <p:sldLayoutId id="2147483654" r:id="rId8"/>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 Id="rId3"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 Id="rId3"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13.png"/><Relationship Id="rId7" Type="http://schemas.openxmlformats.org/officeDocument/2006/relationships/image" Target="../media/image20.png"/><Relationship Id="rId1" Type="http://schemas.openxmlformats.org/officeDocument/2006/relationships/slideLayout" Target="../slideLayouts/slideLayout4.xml"/><Relationship Id="rId2"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13.png"/><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13.png"/><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2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 Id="rId3" Type="http://schemas.openxmlformats.org/officeDocument/2006/relationships/image" Target="../media/image3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9.png"/><Relationship Id="rId1" Type="http://schemas.openxmlformats.org/officeDocument/2006/relationships/slideLayout" Target="../slideLayouts/slideLayout8.xml"/><Relationship Id="rId2" Type="http://schemas.openxmlformats.org/officeDocument/2006/relationships/notesSlide" Target="../notesSlides/notesSlide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EAF433-060E-6E40-8E37-0B14B89528D5}"/>
              </a:ext>
            </a:extLst>
          </p:cNvPr>
          <p:cNvSpPr>
            <a:spLocks noGrp="1"/>
          </p:cNvSpPr>
          <p:nvPr>
            <p:ph type="ctrTitle"/>
          </p:nvPr>
        </p:nvSpPr>
        <p:spPr/>
        <p:txBody>
          <a:bodyPr>
            <a:normAutofit fontScale="90000"/>
          </a:bodyPr>
          <a:lstStyle/>
          <a:p>
            <a:r>
              <a:rPr lang="en-US" dirty="0"/>
              <a:t>Using Jupyter to Empower Enterprise Analysts</a:t>
            </a:r>
          </a:p>
        </p:txBody>
      </p:sp>
      <p:sp>
        <p:nvSpPr>
          <p:cNvPr id="3" name="Subtitle 2">
            <a:extLst>
              <a:ext uri="{FF2B5EF4-FFF2-40B4-BE49-F238E27FC236}">
                <a16:creationId xmlns:a16="http://schemas.microsoft.com/office/drawing/2014/main" xmlns="" id="{365B9E40-C0AD-364C-A3B4-F86225855768}"/>
              </a:ext>
            </a:extLst>
          </p:cNvPr>
          <p:cNvSpPr>
            <a:spLocks noGrp="1"/>
          </p:cNvSpPr>
          <p:nvPr>
            <p:ph type="subTitle" idx="1"/>
          </p:nvPr>
        </p:nvSpPr>
        <p:spPr/>
        <p:txBody>
          <a:bodyPr/>
          <a:lstStyle/>
          <a:p>
            <a:r>
              <a:rPr lang="en-US" dirty="0"/>
              <a:t>Dave Stuart</a:t>
            </a:r>
          </a:p>
          <a:p>
            <a:r>
              <a:rPr lang="en-US" dirty="0"/>
              <a:t>Department of Defense</a:t>
            </a:r>
          </a:p>
        </p:txBody>
      </p:sp>
      <p:pic>
        <p:nvPicPr>
          <p:cNvPr id="4" name="Picture 3"/>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90747" y="5581034"/>
            <a:ext cx="625855" cy="625855"/>
          </a:xfrm>
          <a:prstGeom prst="rect">
            <a:avLst/>
          </a:prstGeom>
        </p:spPr>
      </p:pic>
      <p:sp>
        <p:nvSpPr>
          <p:cNvPr id="5" name="TextBox 4"/>
          <p:cNvSpPr txBox="1"/>
          <p:nvPr/>
        </p:nvSpPr>
        <p:spPr>
          <a:xfrm>
            <a:off x="184909" y="6217812"/>
            <a:ext cx="2693561" cy="523220"/>
          </a:xfrm>
          <a:prstGeom prst="rect">
            <a:avLst/>
          </a:prstGeom>
          <a:noFill/>
        </p:spPr>
        <p:txBody>
          <a:bodyPr wrap="square" rtlCol="0">
            <a:spAutoFit/>
          </a:bodyPr>
          <a:lstStyle/>
          <a:p>
            <a:r>
              <a:rPr lang="en-US" sz="2800" b="1" dirty="0" smtClean="0">
                <a:solidFill>
                  <a:schemeClr val="bg1"/>
                </a:solidFill>
              </a:rPr>
              <a:t>@</a:t>
            </a:r>
            <a:r>
              <a:rPr lang="en-US" sz="2800" b="1" dirty="0" err="1" smtClean="0">
                <a:solidFill>
                  <a:schemeClr val="bg1"/>
                </a:solidFill>
              </a:rPr>
              <a:t>somedavestu</a:t>
            </a:r>
            <a:endParaRPr lang="en-US" sz="2800" b="1" dirty="0">
              <a:solidFill>
                <a:schemeClr val="bg1"/>
              </a:solidFill>
            </a:endParaRPr>
          </a:p>
        </p:txBody>
      </p:sp>
      <p:pic>
        <p:nvPicPr>
          <p:cNvPr id="7" name="Picture 6"/>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075980" y="5460384"/>
            <a:ext cx="757428" cy="757428"/>
          </a:xfrm>
          <a:prstGeom prst="rect">
            <a:avLst/>
          </a:prstGeom>
        </p:spPr>
      </p:pic>
      <p:sp>
        <p:nvSpPr>
          <p:cNvPr id="8" name="TextBox 7"/>
          <p:cNvSpPr txBox="1"/>
          <p:nvPr/>
        </p:nvSpPr>
        <p:spPr>
          <a:xfrm>
            <a:off x="8717389" y="6197726"/>
            <a:ext cx="3474611" cy="523220"/>
          </a:xfrm>
          <a:prstGeom prst="rect">
            <a:avLst/>
          </a:prstGeom>
          <a:noFill/>
        </p:spPr>
        <p:txBody>
          <a:bodyPr wrap="square" rtlCol="0">
            <a:spAutoFit/>
          </a:bodyPr>
          <a:lstStyle/>
          <a:p>
            <a:r>
              <a:rPr lang="en-US" sz="2800" b="1" dirty="0" err="1">
                <a:solidFill>
                  <a:schemeClr val="bg1"/>
                </a:solidFill>
              </a:rPr>
              <a:t>g</a:t>
            </a:r>
            <a:r>
              <a:rPr lang="en-US" sz="2800" b="1" dirty="0" err="1" smtClean="0">
                <a:solidFill>
                  <a:schemeClr val="bg1"/>
                </a:solidFill>
              </a:rPr>
              <a:t>ithub.com</a:t>
            </a:r>
            <a:r>
              <a:rPr lang="en-US" sz="2800" b="1" dirty="0" smtClean="0">
                <a:solidFill>
                  <a:schemeClr val="bg1"/>
                </a:solidFill>
              </a:rPr>
              <a:t>/</a:t>
            </a:r>
            <a:r>
              <a:rPr lang="en-US" sz="2800" b="1" dirty="0" err="1" smtClean="0">
                <a:solidFill>
                  <a:schemeClr val="bg1"/>
                </a:solidFill>
              </a:rPr>
              <a:t>nbgallery</a:t>
            </a:r>
            <a:endParaRPr lang="en-US" sz="2800" b="1" dirty="0">
              <a:solidFill>
                <a:schemeClr val="bg1"/>
              </a:solidFill>
            </a:endParaRPr>
          </a:p>
        </p:txBody>
      </p:sp>
    </p:spTree>
    <p:extLst>
      <p:ext uri="{BB962C8B-B14F-4D97-AF65-F5344CB8AC3E}">
        <p14:creationId xmlns:p14="http://schemas.microsoft.com/office/powerpoint/2010/main" val="19376815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Jupyter as a Solution</a:t>
            </a:r>
          </a:p>
        </p:txBody>
      </p:sp>
      <p:sp>
        <p:nvSpPr>
          <p:cNvPr id="4" name="Rounded Rectangle 14"/>
          <p:cNvSpPr>
            <a:spLocks noChangeArrowheads="1"/>
          </p:cNvSpPr>
          <p:nvPr/>
        </p:nvSpPr>
        <p:spPr bwMode="auto">
          <a:xfrm>
            <a:off x="2877457" y="2301875"/>
            <a:ext cx="6451600" cy="1330325"/>
          </a:xfrm>
          <a:prstGeom prst="roundRect">
            <a:avLst>
              <a:gd name="adj" fmla="val 16667"/>
            </a:avLst>
          </a:prstGeom>
          <a:solidFill>
            <a:srgbClr val="63605C">
              <a:alpha val="75000"/>
            </a:srgbClr>
          </a:solidFill>
          <a:ln>
            <a:solidFill>
              <a:srgbClr val="555450"/>
            </a:solidFill>
          </a:ln>
          <a:extLst/>
        </p:spPr>
        <p:txBody>
          <a:bodyPr/>
          <a:lstStyle>
            <a:lvl1pPr>
              <a:defRPr sz="11200">
                <a:solidFill>
                  <a:srgbClr val="000000"/>
                </a:solidFill>
                <a:latin typeface="Gill Sans" charset="0"/>
                <a:ea typeface="ヒラギノ角ゴ ProN W3" charset="-128"/>
                <a:sym typeface="Gill Sans" charset="0"/>
              </a:defRPr>
            </a:lvl1pPr>
            <a:lvl2pPr marL="742950" indent="-285750">
              <a:defRPr sz="11200">
                <a:solidFill>
                  <a:srgbClr val="000000"/>
                </a:solidFill>
                <a:latin typeface="Gill Sans" charset="0"/>
                <a:ea typeface="ヒラギノ角ゴ ProN W3" charset="-128"/>
                <a:sym typeface="Gill Sans" charset="0"/>
              </a:defRPr>
            </a:lvl2pPr>
            <a:lvl3pPr marL="1143000" indent="-228600">
              <a:defRPr sz="11200">
                <a:solidFill>
                  <a:srgbClr val="000000"/>
                </a:solidFill>
                <a:latin typeface="Gill Sans" charset="0"/>
                <a:ea typeface="ヒラギノ角ゴ ProN W3" charset="-128"/>
                <a:sym typeface="Gill Sans" charset="0"/>
              </a:defRPr>
            </a:lvl3pPr>
            <a:lvl4pPr marL="1600200" indent="-228600">
              <a:defRPr sz="11200">
                <a:solidFill>
                  <a:srgbClr val="000000"/>
                </a:solidFill>
                <a:latin typeface="Gill Sans" charset="0"/>
                <a:ea typeface="ヒラギノ角ゴ ProN W3" charset="-128"/>
                <a:sym typeface="Gill Sans" charset="0"/>
              </a:defRPr>
            </a:lvl4pPr>
            <a:lvl5pPr marL="2057400" indent="-228600">
              <a:defRPr sz="11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11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11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11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11200">
                <a:solidFill>
                  <a:srgbClr val="000000"/>
                </a:solidFill>
                <a:latin typeface="Gill Sans" charset="0"/>
                <a:ea typeface="ヒラギノ角ゴ ProN W3" charset="-128"/>
                <a:sym typeface="Gill Sans" charset="0"/>
              </a:defRPr>
            </a:lvl9pPr>
          </a:lstStyle>
          <a:p>
            <a:pPr algn="ctr" eaLnBrk="1" hangingPunct="1"/>
            <a:r>
              <a:rPr lang="en-US" altLang="en-US" sz="2400" i="1" dirty="0">
                <a:solidFill>
                  <a:schemeClr val="bg1"/>
                </a:solidFill>
              </a:rPr>
              <a:t>“Instead of thinking about my workflow largely in terms of tools, I’ve started thinking about it more in terms of questions and data.”</a:t>
            </a:r>
          </a:p>
        </p:txBody>
      </p:sp>
    </p:spTree>
    <p:extLst>
      <p:ext uri="{BB962C8B-B14F-4D97-AF65-F5344CB8AC3E}">
        <p14:creationId xmlns:p14="http://schemas.microsoft.com/office/powerpoint/2010/main" val="20718036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Python Ecosystem</a:t>
            </a:r>
          </a:p>
        </p:txBody>
      </p:sp>
      <p:pic>
        <p:nvPicPr>
          <p:cNvPr id="4"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93984" y="1091155"/>
            <a:ext cx="3635241" cy="4704480"/>
          </a:xfrm>
          <a:prstGeom prst="rect">
            <a:avLst/>
          </a:prstGeom>
          <a:noFill/>
          <a:ln w="53975">
            <a:solidFill>
              <a:srgbClr val="F27625"/>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5"/>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bwMode="auto">
          <a:xfrm>
            <a:off x="6103257" y="1476522"/>
            <a:ext cx="5474850" cy="4095791"/>
          </a:xfrm>
          <a:prstGeom prst="rect">
            <a:avLst/>
          </a:prstGeom>
          <a:noFill/>
          <a:ln w="53975">
            <a:solidFill>
              <a:srgbClr val="F27625"/>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5452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0" y="1532732"/>
            <a:ext cx="12192000" cy="2668878"/>
          </a:xfrm>
        </p:spPr>
        <p:txBody>
          <a:bodyPr>
            <a:normAutofit/>
          </a:bodyPr>
          <a:lstStyle/>
          <a:p>
            <a:r>
              <a:rPr lang="en-US" dirty="0" smtClean="0"/>
              <a:t>Efficiency</a:t>
            </a:r>
          </a:p>
          <a:p>
            <a:endParaRPr lang="en-US" dirty="0"/>
          </a:p>
          <a:p>
            <a:r>
              <a:rPr lang="en-US" dirty="0" smtClean="0"/>
              <a:t>Collaboration</a:t>
            </a:r>
          </a:p>
          <a:p>
            <a:endParaRPr lang="en-US" dirty="0"/>
          </a:p>
          <a:p>
            <a:r>
              <a:rPr lang="en-US" dirty="0" smtClean="0"/>
              <a:t>Approachability</a:t>
            </a:r>
            <a:endParaRPr lang="en-US" dirty="0"/>
          </a:p>
        </p:txBody>
      </p:sp>
      <p:sp>
        <p:nvSpPr>
          <p:cNvPr id="3" name="Title 2"/>
          <p:cNvSpPr>
            <a:spLocks noGrp="1"/>
          </p:cNvSpPr>
          <p:nvPr>
            <p:ph type="title"/>
          </p:nvPr>
        </p:nvSpPr>
        <p:spPr/>
        <p:txBody>
          <a:bodyPr/>
          <a:lstStyle/>
          <a:p>
            <a:r>
              <a:rPr lang="en-US" dirty="0"/>
              <a:t>Goals for Jupyter</a:t>
            </a:r>
          </a:p>
        </p:txBody>
      </p:sp>
    </p:spTree>
    <p:extLst>
      <p:ext uri="{BB962C8B-B14F-4D97-AF65-F5344CB8AC3E}">
        <p14:creationId xmlns:p14="http://schemas.microsoft.com/office/powerpoint/2010/main" val="5592399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Enterprise Challenges</a:t>
            </a:r>
            <a:br>
              <a:rPr lang="en-US" dirty="0"/>
            </a:br>
            <a:r>
              <a:rPr lang="en-US" dirty="0"/>
              <a:t>And Some Solutions</a:t>
            </a:r>
          </a:p>
        </p:txBody>
      </p:sp>
    </p:spTree>
    <p:extLst>
      <p:ext uri="{BB962C8B-B14F-4D97-AF65-F5344CB8AC3E}">
        <p14:creationId xmlns:p14="http://schemas.microsoft.com/office/powerpoint/2010/main" val="126529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0" y="1532732"/>
            <a:ext cx="12192000" cy="2747168"/>
          </a:xfrm>
        </p:spPr>
        <p:txBody>
          <a:bodyPr>
            <a:normAutofit fontScale="92500" lnSpcReduction="20000"/>
          </a:bodyPr>
          <a:lstStyle/>
          <a:p>
            <a:r>
              <a:rPr lang="en-US" dirty="0"/>
              <a:t>User-base</a:t>
            </a:r>
          </a:p>
          <a:p>
            <a:endParaRPr lang="en-US" dirty="0"/>
          </a:p>
          <a:p>
            <a:r>
              <a:rPr lang="en-US" dirty="0"/>
              <a:t>Collaboration</a:t>
            </a:r>
          </a:p>
          <a:p>
            <a:endParaRPr lang="en-US" dirty="0"/>
          </a:p>
          <a:p>
            <a:r>
              <a:rPr lang="en-US" dirty="0"/>
              <a:t>Data Security</a:t>
            </a:r>
          </a:p>
          <a:p>
            <a:endParaRPr lang="en-US" dirty="0"/>
          </a:p>
          <a:p>
            <a:r>
              <a:rPr lang="en-US" dirty="0" smtClean="0"/>
              <a:t>Compliance</a:t>
            </a:r>
            <a:endParaRPr lang="en-US" dirty="0"/>
          </a:p>
        </p:txBody>
      </p:sp>
      <p:sp>
        <p:nvSpPr>
          <p:cNvPr id="3" name="Title 2"/>
          <p:cNvSpPr>
            <a:spLocks noGrp="1"/>
          </p:cNvSpPr>
          <p:nvPr>
            <p:ph type="title"/>
          </p:nvPr>
        </p:nvSpPr>
        <p:spPr/>
        <p:txBody>
          <a:bodyPr/>
          <a:lstStyle/>
          <a:p>
            <a:r>
              <a:rPr lang="en-US" dirty="0"/>
              <a:t>Enterprise Challenges</a:t>
            </a:r>
          </a:p>
        </p:txBody>
      </p:sp>
    </p:spTree>
    <p:extLst>
      <p:ext uri="{BB962C8B-B14F-4D97-AF65-F5344CB8AC3E}">
        <p14:creationId xmlns:p14="http://schemas.microsoft.com/office/powerpoint/2010/main" val="3961125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0" y="1532732"/>
            <a:ext cx="12192000" cy="3004544"/>
          </a:xfrm>
        </p:spPr>
        <p:txBody>
          <a:bodyPr>
            <a:normAutofit fontScale="92500" lnSpcReduction="10000"/>
          </a:bodyPr>
          <a:lstStyle/>
          <a:p>
            <a:r>
              <a:rPr lang="en-US" dirty="0"/>
              <a:t>Mostly non-coders</a:t>
            </a:r>
          </a:p>
          <a:p>
            <a:endParaRPr lang="en-US" dirty="0"/>
          </a:p>
          <a:p>
            <a:r>
              <a:rPr lang="en-US" dirty="0"/>
              <a:t>Domain knowledge experts</a:t>
            </a:r>
          </a:p>
          <a:p>
            <a:endParaRPr lang="en-US" dirty="0"/>
          </a:p>
          <a:p>
            <a:r>
              <a:rPr lang="en-US" dirty="0"/>
              <a:t>Tasked with deriving insight from data</a:t>
            </a:r>
          </a:p>
          <a:p>
            <a:endParaRPr lang="en-US" dirty="0"/>
          </a:p>
          <a:p>
            <a:r>
              <a:rPr lang="en-US" dirty="0"/>
              <a:t>Huge untapped coding potential</a:t>
            </a:r>
          </a:p>
        </p:txBody>
      </p:sp>
      <p:sp>
        <p:nvSpPr>
          <p:cNvPr id="3" name="Title 2"/>
          <p:cNvSpPr>
            <a:spLocks noGrp="1"/>
          </p:cNvSpPr>
          <p:nvPr>
            <p:ph type="title"/>
          </p:nvPr>
        </p:nvSpPr>
        <p:spPr/>
        <p:txBody>
          <a:bodyPr/>
          <a:lstStyle/>
          <a:p>
            <a:r>
              <a:rPr lang="en-US" dirty="0"/>
              <a:t>User-Base Challenges</a:t>
            </a:r>
          </a:p>
        </p:txBody>
      </p:sp>
    </p:spTree>
    <p:extLst>
      <p:ext uri="{BB962C8B-B14F-4D97-AF65-F5344CB8AC3E}">
        <p14:creationId xmlns:p14="http://schemas.microsoft.com/office/powerpoint/2010/main" val="13486495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0" y="1532732"/>
            <a:ext cx="12192000" cy="1673456"/>
          </a:xfrm>
        </p:spPr>
        <p:txBody>
          <a:bodyPr>
            <a:noAutofit/>
          </a:bodyPr>
          <a:lstStyle/>
          <a:p>
            <a:r>
              <a:rPr lang="en-US" dirty="0"/>
              <a:t>Large geographically dispersed user-base</a:t>
            </a:r>
          </a:p>
          <a:p>
            <a:endParaRPr lang="en-US" dirty="0"/>
          </a:p>
          <a:p>
            <a:r>
              <a:rPr lang="en-US" dirty="0"/>
              <a:t>Maximize discovery and collaboration</a:t>
            </a:r>
          </a:p>
        </p:txBody>
      </p:sp>
      <p:sp>
        <p:nvSpPr>
          <p:cNvPr id="3" name="Title 2"/>
          <p:cNvSpPr>
            <a:spLocks noGrp="1"/>
          </p:cNvSpPr>
          <p:nvPr>
            <p:ph type="title"/>
          </p:nvPr>
        </p:nvSpPr>
        <p:spPr/>
        <p:txBody>
          <a:bodyPr/>
          <a:lstStyle/>
          <a:p>
            <a:r>
              <a:rPr lang="en-US" dirty="0"/>
              <a:t>Collaboration Challenges</a:t>
            </a:r>
          </a:p>
        </p:txBody>
      </p:sp>
    </p:spTree>
    <p:extLst>
      <p:ext uri="{BB962C8B-B14F-4D97-AF65-F5344CB8AC3E}">
        <p14:creationId xmlns:p14="http://schemas.microsoft.com/office/powerpoint/2010/main" val="20432810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0" y="1532731"/>
            <a:ext cx="12192000" cy="2512327"/>
          </a:xfrm>
        </p:spPr>
        <p:txBody>
          <a:bodyPr>
            <a:noAutofit/>
          </a:bodyPr>
          <a:lstStyle/>
          <a:p>
            <a:r>
              <a:rPr lang="en-US" dirty="0"/>
              <a:t>Sensitive subject matter</a:t>
            </a:r>
          </a:p>
          <a:p>
            <a:endParaRPr lang="en-US" dirty="0"/>
          </a:p>
          <a:p>
            <a:r>
              <a:rPr lang="en-US" dirty="0"/>
              <a:t>Extremely fine grained security</a:t>
            </a:r>
          </a:p>
          <a:p>
            <a:endParaRPr lang="en-US" dirty="0"/>
          </a:p>
          <a:p>
            <a:r>
              <a:rPr lang="en-US" dirty="0"/>
              <a:t>Input data varies by time and user</a:t>
            </a:r>
          </a:p>
        </p:txBody>
      </p:sp>
      <p:sp>
        <p:nvSpPr>
          <p:cNvPr id="3" name="Title 2"/>
          <p:cNvSpPr>
            <a:spLocks noGrp="1"/>
          </p:cNvSpPr>
          <p:nvPr>
            <p:ph type="title"/>
          </p:nvPr>
        </p:nvSpPr>
        <p:spPr/>
        <p:txBody>
          <a:bodyPr/>
          <a:lstStyle/>
          <a:p>
            <a:r>
              <a:rPr lang="en-US" dirty="0"/>
              <a:t>Data Security Challenges</a:t>
            </a:r>
          </a:p>
        </p:txBody>
      </p:sp>
    </p:spTree>
    <p:extLst>
      <p:ext uri="{BB962C8B-B14F-4D97-AF65-F5344CB8AC3E}">
        <p14:creationId xmlns:p14="http://schemas.microsoft.com/office/powerpoint/2010/main" val="15493944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0" y="1594725"/>
            <a:ext cx="12192000" cy="2574319"/>
          </a:xfrm>
        </p:spPr>
        <p:txBody>
          <a:bodyPr>
            <a:normAutofit/>
          </a:bodyPr>
          <a:lstStyle/>
          <a:p>
            <a:r>
              <a:rPr lang="en-US" dirty="0"/>
              <a:t>System accreditation</a:t>
            </a:r>
          </a:p>
          <a:p>
            <a:endParaRPr lang="en-US" dirty="0"/>
          </a:p>
          <a:p>
            <a:r>
              <a:rPr lang="en-US" dirty="0" smtClean="0"/>
              <a:t>Retention</a:t>
            </a:r>
          </a:p>
          <a:p>
            <a:endParaRPr lang="en-US" dirty="0"/>
          </a:p>
          <a:p>
            <a:r>
              <a:rPr lang="en-US" dirty="0" smtClean="0"/>
              <a:t>Oversight</a:t>
            </a:r>
            <a:endParaRPr lang="en-US" dirty="0"/>
          </a:p>
          <a:p>
            <a:endParaRPr lang="en-US" dirty="0"/>
          </a:p>
        </p:txBody>
      </p:sp>
      <p:sp>
        <p:nvSpPr>
          <p:cNvPr id="3" name="Title 2"/>
          <p:cNvSpPr>
            <a:spLocks noGrp="1"/>
          </p:cNvSpPr>
          <p:nvPr>
            <p:ph type="title"/>
          </p:nvPr>
        </p:nvSpPr>
        <p:spPr/>
        <p:txBody>
          <a:bodyPr/>
          <a:lstStyle/>
          <a:p>
            <a:r>
              <a:rPr lang="en-US" dirty="0"/>
              <a:t>Compliance Challenges</a:t>
            </a:r>
          </a:p>
        </p:txBody>
      </p:sp>
    </p:spTree>
    <p:extLst>
      <p:ext uri="{BB962C8B-B14F-4D97-AF65-F5344CB8AC3E}">
        <p14:creationId xmlns:p14="http://schemas.microsoft.com/office/powerpoint/2010/main" val="19647282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Approach</a:t>
            </a:r>
          </a:p>
        </p:txBody>
      </p:sp>
    </p:spTree>
    <p:extLst>
      <p:ext uri="{BB962C8B-B14F-4D97-AF65-F5344CB8AC3E}">
        <p14:creationId xmlns:p14="http://schemas.microsoft.com/office/powerpoint/2010/main" val="10019737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About me</a:t>
            </a:r>
            <a:endParaRPr lang="en-US" dirty="0"/>
          </a:p>
        </p:txBody>
      </p:sp>
      <p:sp>
        <p:nvSpPr>
          <p:cNvPr id="3" name="Text Placeholder 2"/>
          <p:cNvSpPr>
            <a:spLocks noGrp="1"/>
          </p:cNvSpPr>
          <p:nvPr>
            <p:ph type="body" sz="quarter" idx="13"/>
          </p:nvPr>
        </p:nvSpPr>
        <p:spPr>
          <a:xfrm>
            <a:off x="0" y="1532732"/>
            <a:ext cx="12192000" cy="2106580"/>
          </a:xfrm>
        </p:spPr>
        <p:txBody>
          <a:bodyPr>
            <a:normAutofit/>
          </a:bodyPr>
          <a:lstStyle/>
          <a:p>
            <a:r>
              <a:rPr lang="en-US" dirty="0" smtClean="0"/>
              <a:t>15 years in the Intelligence Community</a:t>
            </a:r>
            <a:endParaRPr lang="en-US" dirty="0"/>
          </a:p>
          <a:p>
            <a:endParaRPr lang="en-US" dirty="0" smtClean="0"/>
          </a:p>
          <a:p>
            <a:r>
              <a:rPr lang="en-US" dirty="0"/>
              <a:t>M</a:t>
            </a:r>
            <a:r>
              <a:rPr lang="en-US" dirty="0" smtClean="0"/>
              <a:t>ultiple large scale adoptions of technology</a:t>
            </a:r>
          </a:p>
          <a:p>
            <a:endParaRPr lang="en-US" dirty="0"/>
          </a:p>
          <a:p>
            <a:r>
              <a:rPr lang="en-US" dirty="0" smtClean="0"/>
              <a:t>Last 3 years leading Jupyter efforts</a:t>
            </a:r>
            <a:endParaRPr lang="en-US" dirty="0"/>
          </a:p>
        </p:txBody>
      </p:sp>
    </p:spTree>
    <p:extLst>
      <p:ext uri="{BB962C8B-B14F-4D97-AF65-F5344CB8AC3E}">
        <p14:creationId xmlns:p14="http://schemas.microsoft.com/office/powerpoint/2010/main" val="10962126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0" y="1532732"/>
            <a:ext cx="12192000" cy="2229040"/>
          </a:xfrm>
        </p:spPr>
        <p:txBody>
          <a:bodyPr>
            <a:normAutofit lnSpcReduction="10000"/>
          </a:bodyPr>
          <a:lstStyle/>
          <a:p>
            <a:r>
              <a:rPr lang="en-US" dirty="0" smtClean="0"/>
              <a:t>Unified execution environment</a:t>
            </a:r>
          </a:p>
          <a:p>
            <a:endParaRPr lang="en-US" dirty="0"/>
          </a:p>
          <a:p>
            <a:r>
              <a:rPr lang="en-US" dirty="0" smtClean="0"/>
              <a:t>Ephemeral </a:t>
            </a:r>
            <a:r>
              <a:rPr lang="en-US" dirty="0"/>
              <a:t>personalized virtual machines</a:t>
            </a:r>
          </a:p>
          <a:p>
            <a:endParaRPr lang="en-US" dirty="0"/>
          </a:p>
          <a:p>
            <a:r>
              <a:rPr lang="en-US" dirty="0"/>
              <a:t>Creates a micro data science </a:t>
            </a:r>
            <a:r>
              <a:rPr lang="en-US" dirty="0" smtClean="0"/>
              <a:t>environment</a:t>
            </a:r>
            <a:endParaRPr lang="en-US" dirty="0"/>
          </a:p>
        </p:txBody>
      </p:sp>
      <p:sp>
        <p:nvSpPr>
          <p:cNvPr id="3" name="Title 2"/>
          <p:cNvSpPr>
            <a:spLocks noGrp="1"/>
          </p:cNvSpPr>
          <p:nvPr>
            <p:ph type="title"/>
          </p:nvPr>
        </p:nvSpPr>
        <p:spPr/>
        <p:txBody>
          <a:bodyPr/>
          <a:lstStyle/>
          <a:p>
            <a:r>
              <a:rPr lang="en-US" dirty="0"/>
              <a:t>Jupyter Execution Environment</a:t>
            </a:r>
          </a:p>
        </p:txBody>
      </p:sp>
    </p:spTree>
    <p:extLst>
      <p:ext uri="{BB962C8B-B14F-4D97-AF65-F5344CB8AC3E}">
        <p14:creationId xmlns:p14="http://schemas.microsoft.com/office/powerpoint/2010/main" val="15262866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298785" y="1532732"/>
            <a:ext cx="8893215" cy="1921668"/>
          </a:xfrm>
        </p:spPr>
        <p:txBody>
          <a:bodyPr>
            <a:normAutofit fontScale="85000" lnSpcReduction="20000"/>
          </a:bodyPr>
          <a:lstStyle/>
          <a:p>
            <a:r>
              <a:rPr lang="en-US" dirty="0" err="1"/>
              <a:t>nbgallery</a:t>
            </a:r>
            <a:r>
              <a:rPr lang="en-US" dirty="0"/>
              <a:t> sharing and collaboration platform (code only)</a:t>
            </a:r>
          </a:p>
          <a:p>
            <a:endParaRPr lang="en-US" dirty="0"/>
          </a:p>
          <a:p>
            <a:r>
              <a:rPr lang="en-US" dirty="0"/>
              <a:t>Open source released</a:t>
            </a:r>
          </a:p>
          <a:p>
            <a:endParaRPr lang="en-US" dirty="0"/>
          </a:p>
          <a:p>
            <a:r>
              <a:rPr lang="en-US" dirty="0"/>
              <a:t>Easy-to-use repository of community-authored notebooks</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02672" y="1854200"/>
            <a:ext cx="2661353" cy="385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xmlns="" id="{98F4E2BC-0C00-FE49-82F9-57A6D9B01CB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316337" y="3804869"/>
            <a:ext cx="5638156" cy="1554107"/>
          </a:xfrm>
          <a:prstGeom prst="rect">
            <a:avLst/>
          </a:prstGeom>
        </p:spPr>
      </p:pic>
      <p:pic>
        <p:nvPicPr>
          <p:cNvPr id="10" name="Picture 9">
            <a:extLst>
              <a:ext uri="{FF2B5EF4-FFF2-40B4-BE49-F238E27FC236}">
                <a16:creationId xmlns:a16="http://schemas.microsoft.com/office/drawing/2014/main" xmlns="" id="{562BF82B-804A-734F-ACD4-71F90122723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063624" y="116859"/>
            <a:ext cx="2066382" cy="569580"/>
          </a:xfrm>
          <a:prstGeom prst="rect">
            <a:avLst/>
          </a:prstGeom>
        </p:spPr>
      </p:pic>
    </p:spTree>
    <p:extLst>
      <p:ext uri="{BB962C8B-B14F-4D97-AF65-F5344CB8AC3E}">
        <p14:creationId xmlns:p14="http://schemas.microsoft.com/office/powerpoint/2010/main" val="32748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95555" y="763415"/>
            <a:ext cx="5264308" cy="531188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xmlns="" id="{2DCD41AA-8DDF-7D45-8ABC-B39D2CCFC0D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063624" y="116859"/>
            <a:ext cx="2066382" cy="569580"/>
          </a:xfrm>
          <a:prstGeom prst="rect">
            <a:avLst/>
          </a:prstGeom>
        </p:spPr>
      </p:pic>
    </p:spTree>
    <p:extLst>
      <p:ext uri="{BB962C8B-B14F-4D97-AF65-F5344CB8AC3E}">
        <p14:creationId xmlns:p14="http://schemas.microsoft.com/office/powerpoint/2010/main" val="5373410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53205" y="1092200"/>
            <a:ext cx="5300104" cy="4500389"/>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xmlns="" id="{213912D0-F698-7042-9260-8147D030C96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063624" y="116859"/>
            <a:ext cx="2066382" cy="569580"/>
          </a:xfrm>
          <a:prstGeom prst="rect">
            <a:avLst/>
          </a:prstGeom>
        </p:spPr>
      </p:pic>
    </p:spTree>
    <p:extLst>
      <p:ext uri="{BB962C8B-B14F-4D97-AF65-F5344CB8AC3E}">
        <p14:creationId xmlns:p14="http://schemas.microsoft.com/office/powerpoint/2010/main" val="13831284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Tie Together Decoupled Environments</a:t>
            </a:r>
          </a:p>
        </p:txBody>
      </p:sp>
      <p:sp>
        <p:nvSpPr>
          <p:cNvPr id="4" name="Right Arrow 3">
            <a:extLst>
              <a:ext uri="{FF2B5EF4-FFF2-40B4-BE49-F238E27FC236}">
                <a16:creationId xmlns:a16="http://schemas.microsoft.com/office/drawing/2014/main" xmlns="" id="{2B15C500-181A-0C4F-A7EC-B8CC0F7CBCC5}"/>
              </a:ext>
            </a:extLst>
          </p:cNvPr>
          <p:cNvSpPr/>
          <p:nvPr/>
        </p:nvSpPr>
        <p:spPr>
          <a:xfrm>
            <a:off x="5846725" y="3147453"/>
            <a:ext cx="1496018" cy="641118"/>
          </a:xfrm>
          <a:prstGeom prst="rightArrow">
            <a:avLst/>
          </a:prstGeom>
          <a:solidFill>
            <a:srgbClr val="E5702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9867"/>
          </a:p>
        </p:txBody>
      </p:sp>
      <p:sp>
        <p:nvSpPr>
          <p:cNvPr id="5" name="Right Arrow 4">
            <a:extLst>
              <a:ext uri="{FF2B5EF4-FFF2-40B4-BE49-F238E27FC236}">
                <a16:creationId xmlns:a16="http://schemas.microsoft.com/office/drawing/2014/main" xmlns="" id="{B73924C3-7564-CC43-A94D-F71068F6FFAC}"/>
              </a:ext>
            </a:extLst>
          </p:cNvPr>
          <p:cNvSpPr/>
          <p:nvPr/>
        </p:nvSpPr>
        <p:spPr>
          <a:xfrm rot="10800000">
            <a:off x="5771783" y="4217208"/>
            <a:ext cx="1494963" cy="641118"/>
          </a:xfrm>
          <a:prstGeom prst="rightArrow">
            <a:avLst/>
          </a:prstGeom>
          <a:solidFill>
            <a:srgbClr val="E5702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9867"/>
          </a:p>
        </p:txBody>
      </p:sp>
      <p:sp>
        <p:nvSpPr>
          <p:cNvPr id="7" name="Rounded Rectangle 6">
            <a:extLst>
              <a:ext uri="{FF2B5EF4-FFF2-40B4-BE49-F238E27FC236}">
                <a16:creationId xmlns:a16="http://schemas.microsoft.com/office/drawing/2014/main" xmlns="" id="{E82DA458-C176-1C48-855D-32676D6D966D}"/>
              </a:ext>
            </a:extLst>
          </p:cNvPr>
          <p:cNvSpPr/>
          <p:nvPr/>
        </p:nvSpPr>
        <p:spPr bwMode="auto">
          <a:xfrm>
            <a:off x="1752600" y="2488134"/>
            <a:ext cx="3695535" cy="3458149"/>
          </a:xfrm>
          <a:prstGeom prst="roundRect">
            <a:avLst/>
          </a:prstGeom>
          <a:solidFill>
            <a:schemeClr val="bg1"/>
          </a:solidFill>
          <a:ln w="25400" cap="flat" cmpd="sng" algn="ctr">
            <a:solidFill>
              <a:srgbClr val="000000"/>
            </a:solidFill>
            <a:prstDash val="dash"/>
            <a:round/>
            <a:headEnd type="none" w="med" len="med"/>
            <a:tailEnd type="none" w="med" len="med"/>
          </a:ln>
          <a:effectLst/>
          <a:extLst>
            <a:ext uri="{AF507438-7753-43e0-B8FC-AC1667EBCBE1}"/>
          </a:extLst>
        </p:spPr>
        <p:txBody>
          <a:bodyPr lIns="243840" tIns="121920" rIns="243840" bIns="121920"/>
          <a:lstStyle/>
          <a:p>
            <a:pPr algn="ctr" defTabSz="2438430" eaLnBrk="1" hangingPunct="1">
              <a:defRPr/>
            </a:pPr>
            <a:endParaRPr lang="en-US" sz="29867">
              <a:ea typeface="ヒラギノ角ゴ ProN W3" charset="0"/>
            </a:endParaRPr>
          </a:p>
        </p:txBody>
      </p:sp>
      <p:sp>
        <p:nvSpPr>
          <p:cNvPr id="8" name="Rounded Rectangle 7">
            <a:extLst>
              <a:ext uri="{FF2B5EF4-FFF2-40B4-BE49-F238E27FC236}">
                <a16:creationId xmlns:a16="http://schemas.microsoft.com/office/drawing/2014/main" xmlns="" id="{A55EA3EC-AC75-EA4B-9D4F-D46E26F08C0F}"/>
              </a:ext>
            </a:extLst>
          </p:cNvPr>
          <p:cNvSpPr/>
          <p:nvPr/>
        </p:nvSpPr>
        <p:spPr bwMode="auto">
          <a:xfrm>
            <a:off x="7641298" y="2307841"/>
            <a:ext cx="3560224" cy="3638442"/>
          </a:xfrm>
          <a:prstGeom prst="roundRect">
            <a:avLst/>
          </a:prstGeom>
          <a:solidFill>
            <a:schemeClr val="bg1"/>
          </a:solidFill>
          <a:ln w="25400" cap="flat" cmpd="sng" algn="ctr">
            <a:solidFill>
              <a:srgbClr val="000000"/>
            </a:solidFill>
            <a:prstDash val="dash"/>
            <a:round/>
            <a:headEnd type="none" w="med" len="med"/>
            <a:tailEnd type="none" w="med" len="med"/>
          </a:ln>
          <a:effectLst/>
          <a:extLst>
            <a:ext uri="{AF507438-7753-43e0-B8FC-AC1667EBCBE1}"/>
          </a:extLst>
        </p:spPr>
        <p:txBody>
          <a:bodyPr lIns="243840" tIns="121920" rIns="243840" bIns="121920"/>
          <a:lstStyle/>
          <a:p>
            <a:pPr algn="ctr" defTabSz="2438430" eaLnBrk="1" hangingPunct="1">
              <a:defRPr/>
            </a:pPr>
            <a:endParaRPr lang="en-US" sz="29867">
              <a:ea typeface="ヒラギノ角ゴ ProN W3"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47452" y="3322146"/>
            <a:ext cx="2462842" cy="2090929"/>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90336" y="2579932"/>
            <a:ext cx="1259244" cy="1259244"/>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778670" y="2603431"/>
            <a:ext cx="2297427" cy="1235745"/>
          </a:xfrm>
          <a:prstGeom prst="rect">
            <a:avLst/>
          </a:prstGeom>
          <a:noFill/>
          <a:ln>
            <a:noFill/>
          </a:ln>
          <a:effectLst>
            <a:outerShdw blurRad="63500" sx="102000" sy="102000" algn="ctr"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03691" y="3695700"/>
            <a:ext cx="1987980" cy="1810187"/>
          </a:xfrm>
          <a:prstGeom prst="rect">
            <a:avLst/>
          </a:prstGeom>
          <a:noFill/>
          <a:ln>
            <a:noFill/>
          </a:ln>
          <a:effectLst>
            <a:outerShdw blurRad="63500" sx="102000" sy="102000" algn="ctr"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xmlns="" id="{E29F96F2-7B23-B840-ADF2-D49990A6E51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667665" y="1786338"/>
            <a:ext cx="2066382" cy="569580"/>
          </a:xfrm>
          <a:prstGeom prst="rect">
            <a:avLst/>
          </a:prstGeom>
        </p:spPr>
      </p:pic>
      <p:pic>
        <p:nvPicPr>
          <p:cNvPr id="15" name="Picture 14">
            <a:extLst>
              <a:ext uri="{FF2B5EF4-FFF2-40B4-BE49-F238E27FC236}">
                <a16:creationId xmlns:a16="http://schemas.microsoft.com/office/drawing/2014/main" xmlns="" id="{2913A1C3-9C60-9B47-870D-FCE20955C60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967622" y="1114103"/>
            <a:ext cx="905578" cy="1048932"/>
          </a:xfrm>
          <a:prstGeom prst="rect">
            <a:avLst/>
          </a:prstGeom>
        </p:spPr>
      </p:pic>
    </p:spTree>
    <p:extLst>
      <p:ext uri="{BB962C8B-B14F-4D97-AF65-F5344CB8AC3E}">
        <p14:creationId xmlns:p14="http://schemas.microsoft.com/office/powerpoint/2010/main" val="7576893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0" y="1532732"/>
            <a:ext cx="12192000" cy="2785268"/>
          </a:xfrm>
        </p:spPr>
        <p:txBody>
          <a:bodyPr>
            <a:normAutofit fontScale="92500" lnSpcReduction="20000"/>
          </a:bodyPr>
          <a:lstStyle/>
          <a:p>
            <a:r>
              <a:rPr lang="en-US" dirty="0"/>
              <a:t>User-base</a:t>
            </a:r>
          </a:p>
          <a:p>
            <a:endParaRPr lang="en-US" dirty="0"/>
          </a:p>
          <a:p>
            <a:r>
              <a:rPr lang="en-US" dirty="0"/>
              <a:t>Collaboration</a:t>
            </a:r>
          </a:p>
          <a:p>
            <a:endParaRPr lang="en-US" dirty="0"/>
          </a:p>
          <a:p>
            <a:r>
              <a:rPr lang="en-US" dirty="0" smtClean="0"/>
              <a:t>Compliance</a:t>
            </a:r>
            <a:endParaRPr lang="en-US" dirty="0"/>
          </a:p>
          <a:p>
            <a:endParaRPr lang="en-US" dirty="0"/>
          </a:p>
          <a:p>
            <a:r>
              <a:rPr lang="en-US" dirty="0"/>
              <a:t>Data Security</a:t>
            </a:r>
          </a:p>
        </p:txBody>
      </p:sp>
      <p:sp>
        <p:nvSpPr>
          <p:cNvPr id="3" name="Title 2"/>
          <p:cNvSpPr>
            <a:spLocks noGrp="1"/>
          </p:cNvSpPr>
          <p:nvPr>
            <p:ph type="title"/>
          </p:nvPr>
        </p:nvSpPr>
        <p:spPr/>
        <p:txBody>
          <a:bodyPr/>
          <a:lstStyle/>
          <a:p>
            <a:r>
              <a:rPr lang="en-US" dirty="0"/>
              <a:t>What have we addressed?</a:t>
            </a:r>
          </a:p>
        </p:txBody>
      </p:sp>
    </p:spTree>
    <p:extLst>
      <p:ext uri="{BB962C8B-B14F-4D97-AF65-F5344CB8AC3E}">
        <p14:creationId xmlns:p14="http://schemas.microsoft.com/office/powerpoint/2010/main" val="1333859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Collaboration at Enterprise Scale</a:t>
            </a:r>
          </a:p>
        </p:txBody>
      </p:sp>
    </p:spTree>
    <p:extLst>
      <p:ext uri="{BB962C8B-B14F-4D97-AF65-F5344CB8AC3E}">
        <p14:creationId xmlns:p14="http://schemas.microsoft.com/office/powerpoint/2010/main" val="7111361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0" y="1532732"/>
            <a:ext cx="12192000" cy="2576281"/>
          </a:xfrm>
        </p:spPr>
        <p:txBody>
          <a:bodyPr>
            <a:noAutofit/>
          </a:bodyPr>
          <a:lstStyle/>
          <a:p>
            <a:r>
              <a:rPr lang="en-US" dirty="0"/>
              <a:t>High volume and redundancy</a:t>
            </a:r>
          </a:p>
          <a:p>
            <a:pPr marL="0" indent="0">
              <a:buNone/>
            </a:pPr>
            <a:endParaRPr lang="en-US" dirty="0"/>
          </a:p>
          <a:p>
            <a:r>
              <a:rPr lang="en-US" dirty="0"/>
              <a:t>Recommendations </a:t>
            </a:r>
          </a:p>
          <a:p>
            <a:endParaRPr lang="en-US" dirty="0"/>
          </a:p>
          <a:p>
            <a:r>
              <a:rPr lang="en-US" dirty="0"/>
              <a:t>Notebook health</a:t>
            </a:r>
          </a:p>
          <a:p>
            <a:endParaRPr lang="en-US" dirty="0"/>
          </a:p>
        </p:txBody>
      </p:sp>
      <p:sp>
        <p:nvSpPr>
          <p:cNvPr id="3" name="Title 2"/>
          <p:cNvSpPr>
            <a:spLocks noGrp="1"/>
          </p:cNvSpPr>
          <p:nvPr>
            <p:ph type="title"/>
          </p:nvPr>
        </p:nvSpPr>
        <p:spPr/>
        <p:txBody>
          <a:bodyPr/>
          <a:lstStyle/>
          <a:p>
            <a:r>
              <a:rPr lang="en-US" altLang="en-US" dirty="0"/>
              <a:t>Collaboration Challenges</a:t>
            </a:r>
            <a:endParaRPr lang="en-US" dirty="0"/>
          </a:p>
        </p:txBody>
      </p:sp>
    </p:spTree>
    <p:extLst>
      <p:ext uri="{BB962C8B-B14F-4D97-AF65-F5344CB8AC3E}">
        <p14:creationId xmlns:p14="http://schemas.microsoft.com/office/powerpoint/2010/main" val="13193993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0" y="1548230"/>
            <a:ext cx="12192000" cy="4654312"/>
          </a:xfrm>
        </p:spPr>
        <p:txBody>
          <a:bodyPr>
            <a:noAutofit/>
          </a:bodyPr>
          <a:lstStyle/>
          <a:p>
            <a:endParaRPr lang="en-US" dirty="0"/>
          </a:p>
          <a:p>
            <a:r>
              <a:rPr lang="en-US" dirty="0"/>
              <a:t>Recommend notebooks to users based on:</a:t>
            </a:r>
          </a:p>
          <a:p>
            <a:endParaRPr lang="en-US" dirty="0"/>
          </a:p>
          <a:p>
            <a:pPr>
              <a:buSzPct val="65000"/>
              <a:buFont typeface="Wingdings" pitchFamily="2" charset="2"/>
              <a:buChar char="Ø"/>
            </a:pPr>
            <a:r>
              <a:rPr lang="en-US" i="1" u="sng" dirty="0"/>
              <a:t>Notebook usage</a:t>
            </a:r>
            <a:endParaRPr lang="en-US" dirty="0"/>
          </a:p>
          <a:p>
            <a:pPr>
              <a:buSzPct val="65000"/>
              <a:buFont typeface="Wingdings" pitchFamily="2" charset="2"/>
              <a:buChar char="Ø"/>
            </a:pPr>
            <a:r>
              <a:rPr lang="en-US" i="1" u="sng" dirty="0"/>
              <a:t>Non-personalized recommendations </a:t>
            </a:r>
          </a:p>
          <a:p>
            <a:pPr>
              <a:buSzPct val="65000"/>
              <a:buFont typeface="Wingdings" pitchFamily="2" charset="2"/>
              <a:buChar char="Ø"/>
            </a:pPr>
            <a:r>
              <a:rPr lang="en-US" i="1" u="sng" dirty="0"/>
              <a:t>Personalized recommendation</a:t>
            </a:r>
            <a:r>
              <a:rPr lang="en-US" u="sng" dirty="0"/>
              <a:t>s</a:t>
            </a:r>
          </a:p>
          <a:p>
            <a:endParaRPr lang="en-US" dirty="0"/>
          </a:p>
          <a:p>
            <a:r>
              <a:rPr lang="en-US" dirty="0">
                <a:solidFill>
                  <a:schemeClr val="accent2"/>
                </a:solidFill>
              </a:rPr>
              <a:t>White paper</a:t>
            </a:r>
            <a:r>
              <a:rPr lang="en-US" dirty="0"/>
              <a:t>: https://</a:t>
            </a:r>
            <a:r>
              <a:rPr lang="en-US" dirty="0" err="1"/>
              <a:t>nbgallery.github.io</a:t>
            </a:r>
            <a:r>
              <a:rPr lang="en-US" dirty="0"/>
              <a:t>/</a:t>
            </a:r>
            <a:r>
              <a:rPr lang="en-US" dirty="0" err="1"/>
              <a:t>recommendation.html</a:t>
            </a:r>
            <a:endParaRPr lang="en-US" dirty="0"/>
          </a:p>
        </p:txBody>
      </p:sp>
      <p:sp>
        <p:nvSpPr>
          <p:cNvPr id="3" name="Title 2"/>
          <p:cNvSpPr>
            <a:spLocks noGrp="1"/>
          </p:cNvSpPr>
          <p:nvPr>
            <p:ph type="title"/>
          </p:nvPr>
        </p:nvSpPr>
        <p:spPr/>
        <p:txBody>
          <a:bodyPr/>
          <a:lstStyle/>
          <a:p>
            <a:r>
              <a:rPr lang="en-US" altLang="en-US" dirty="0"/>
              <a:t>                     : Recommendations</a:t>
            </a:r>
            <a:endParaRPr lang="en-US" dirty="0"/>
          </a:p>
        </p:txBody>
      </p:sp>
      <p:pic>
        <p:nvPicPr>
          <p:cNvPr id="4" name="Picture 3">
            <a:extLst>
              <a:ext uri="{FF2B5EF4-FFF2-40B4-BE49-F238E27FC236}">
                <a16:creationId xmlns:a16="http://schemas.microsoft.com/office/drawing/2014/main" xmlns="" id="{1F680070-B2F9-C94F-B6FF-D4C3FD7A07D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107503" y="91611"/>
            <a:ext cx="2066382" cy="569580"/>
          </a:xfrm>
          <a:prstGeom prst="rect">
            <a:avLst/>
          </a:prstGeom>
        </p:spPr>
      </p:pic>
    </p:spTree>
    <p:extLst>
      <p:ext uri="{BB962C8B-B14F-4D97-AF65-F5344CB8AC3E}">
        <p14:creationId xmlns:p14="http://schemas.microsoft.com/office/powerpoint/2010/main" val="21338429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dirty="0"/>
              <a:t>                     : Recommendations</a:t>
            </a:r>
            <a:endParaRPr 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18199" y="2061492"/>
            <a:ext cx="5730875" cy="2808785"/>
          </a:xfrm>
          <a:prstGeom prst="rect">
            <a:avLst/>
          </a:prstGeom>
          <a:noFill/>
          <a:ln>
            <a:noFill/>
          </a:ln>
          <a:effectLst>
            <a:outerShdw blurRad="63500" sx="102000" sy="102000" algn="ctr"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95695" y="2061491"/>
            <a:ext cx="3266867" cy="2924065"/>
          </a:xfrm>
          <a:prstGeom prst="rect">
            <a:avLst/>
          </a:prstGeom>
          <a:noFill/>
          <a:ln>
            <a:noFill/>
          </a:ln>
          <a:effectLst>
            <a:outerShdw blurRad="63500" sx="102000" sy="102000" algn="ctr"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xmlns="" id="{DAE58AAA-CDBD-784A-B896-521CB3A07F1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107503" y="91611"/>
            <a:ext cx="2066382" cy="569580"/>
          </a:xfrm>
          <a:prstGeom prst="rect">
            <a:avLst/>
          </a:prstGeom>
        </p:spPr>
      </p:pic>
    </p:spTree>
    <p:extLst>
      <p:ext uri="{BB962C8B-B14F-4D97-AF65-F5344CB8AC3E}">
        <p14:creationId xmlns:p14="http://schemas.microsoft.com/office/powerpoint/2010/main" val="1991086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This </a:t>
            </a:r>
            <a:r>
              <a:rPr lang="en-US" altLang="en-US" dirty="0" smtClean="0"/>
              <a:t>Presentation</a:t>
            </a:r>
            <a:endParaRPr lang="en-US" dirty="0"/>
          </a:p>
        </p:txBody>
      </p:sp>
      <p:sp>
        <p:nvSpPr>
          <p:cNvPr id="3" name="Text Placeholder 2"/>
          <p:cNvSpPr>
            <a:spLocks noGrp="1"/>
          </p:cNvSpPr>
          <p:nvPr>
            <p:ph type="body" sz="quarter" idx="13"/>
          </p:nvPr>
        </p:nvSpPr>
        <p:spPr>
          <a:xfrm>
            <a:off x="0" y="1532732"/>
            <a:ext cx="12192000" cy="1507351"/>
          </a:xfrm>
        </p:spPr>
        <p:txBody>
          <a:bodyPr>
            <a:normAutofit/>
          </a:bodyPr>
          <a:lstStyle/>
          <a:p>
            <a:r>
              <a:rPr lang="en-US" dirty="0"/>
              <a:t>Jupyter in the Intelligence Community</a:t>
            </a:r>
          </a:p>
          <a:p>
            <a:endParaRPr lang="en-US" dirty="0"/>
          </a:p>
          <a:p>
            <a:r>
              <a:rPr lang="en-US" dirty="0"/>
              <a:t>Challenges of enterprise-wide adoption of Jupyter</a:t>
            </a:r>
          </a:p>
          <a:p>
            <a:pPr marL="0" indent="0">
              <a:buNone/>
            </a:pPr>
            <a:endParaRPr lang="en-US" dirty="0"/>
          </a:p>
        </p:txBody>
      </p:sp>
    </p:spTree>
    <p:extLst>
      <p:ext uri="{BB962C8B-B14F-4D97-AF65-F5344CB8AC3E}">
        <p14:creationId xmlns:p14="http://schemas.microsoft.com/office/powerpoint/2010/main" val="2342054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0" y="1532732"/>
            <a:ext cx="12192000" cy="2691796"/>
          </a:xfrm>
        </p:spPr>
        <p:txBody>
          <a:bodyPr>
            <a:normAutofit/>
          </a:bodyPr>
          <a:lstStyle/>
          <a:p>
            <a:r>
              <a:rPr lang="en-US" dirty="0"/>
              <a:t>Broken notebooks decrease </a:t>
            </a:r>
            <a:r>
              <a:rPr lang="en-US" dirty="0" smtClean="0"/>
              <a:t>confidence</a:t>
            </a:r>
          </a:p>
          <a:p>
            <a:endParaRPr lang="en-US" dirty="0"/>
          </a:p>
          <a:p>
            <a:r>
              <a:rPr lang="en-US" dirty="0" smtClean="0"/>
              <a:t>How </a:t>
            </a:r>
            <a:r>
              <a:rPr lang="en-US" dirty="0"/>
              <a:t>to define health?</a:t>
            </a:r>
          </a:p>
          <a:p>
            <a:endParaRPr lang="en-US" dirty="0"/>
          </a:p>
          <a:p>
            <a:r>
              <a:rPr lang="en-US" dirty="0"/>
              <a:t>Why not use automated tests</a:t>
            </a:r>
            <a:r>
              <a:rPr lang="en-US" dirty="0" smtClean="0"/>
              <a:t>?</a:t>
            </a:r>
            <a:endParaRPr lang="en-US" dirty="0"/>
          </a:p>
        </p:txBody>
      </p:sp>
      <p:sp>
        <p:nvSpPr>
          <p:cNvPr id="3" name="Title 2"/>
          <p:cNvSpPr>
            <a:spLocks noGrp="1"/>
          </p:cNvSpPr>
          <p:nvPr>
            <p:ph type="title"/>
          </p:nvPr>
        </p:nvSpPr>
        <p:spPr/>
        <p:txBody>
          <a:bodyPr/>
          <a:lstStyle/>
          <a:p>
            <a:r>
              <a:rPr lang="en-US" altLang="en-US" dirty="0"/>
              <a:t>                  : Notebook Health</a:t>
            </a:r>
            <a:endParaRPr lang="en-US" dirty="0"/>
          </a:p>
        </p:txBody>
      </p:sp>
      <p:pic>
        <p:nvPicPr>
          <p:cNvPr id="4" name="Picture 3">
            <a:extLst>
              <a:ext uri="{FF2B5EF4-FFF2-40B4-BE49-F238E27FC236}">
                <a16:creationId xmlns:a16="http://schemas.microsoft.com/office/drawing/2014/main" xmlns="" id="{37B43356-7902-034B-8BC3-754868A7AF7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119078" y="91611"/>
            <a:ext cx="2066382" cy="569580"/>
          </a:xfrm>
          <a:prstGeom prst="rect">
            <a:avLst/>
          </a:prstGeom>
        </p:spPr>
      </p:pic>
    </p:spTree>
    <p:extLst>
      <p:ext uri="{BB962C8B-B14F-4D97-AF65-F5344CB8AC3E}">
        <p14:creationId xmlns:p14="http://schemas.microsoft.com/office/powerpoint/2010/main" val="6364051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0" y="1532732"/>
            <a:ext cx="12192000" cy="3775868"/>
          </a:xfrm>
        </p:spPr>
        <p:txBody>
          <a:bodyPr>
            <a:normAutofit fontScale="92500" lnSpcReduction="10000"/>
          </a:bodyPr>
          <a:lstStyle/>
          <a:p>
            <a:r>
              <a:rPr lang="en-US" dirty="0"/>
              <a:t>A notebook is only healthy if the cells are healthy </a:t>
            </a:r>
          </a:p>
          <a:p>
            <a:endParaRPr lang="en-US" dirty="0"/>
          </a:p>
          <a:p>
            <a:r>
              <a:rPr lang="en-US" dirty="0"/>
              <a:t>The further a user makes it the better</a:t>
            </a:r>
          </a:p>
          <a:p>
            <a:endParaRPr lang="en-US" dirty="0"/>
          </a:p>
          <a:p>
            <a:r>
              <a:rPr lang="en-US" dirty="0"/>
              <a:t>Repeated use and more users builds confidence</a:t>
            </a:r>
          </a:p>
          <a:p>
            <a:endParaRPr lang="en-US" dirty="0"/>
          </a:p>
          <a:p>
            <a:r>
              <a:rPr lang="en-US" dirty="0"/>
              <a:t>Health decays over time</a:t>
            </a:r>
          </a:p>
          <a:p>
            <a:endParaRPr lang="en-US" dirty="0"/>
          </a:p>
          <a:p>
            <a:r>
              <a:rPr lang="en-US" dirty="0">
                <a:solidFill>
                  <a:schemeClr val="accent2"/>
                </a:solidFill>
              </a:rPr>
              <a:t>White paper: </a:t>
            </a:r>
            <a:r>
              <a:rPr lang="en-US" dirty="0"/>
              <a:t>https://</a:t>
            </a:r>
            <a:r>
              <a:rPr lang="en-US" dirty="0" err="1"/>
              <a:t>nbgallery.github.io</a:t>
            </a:r>
            <a:r>
              <a:rPr lang="en-US" dirty="0"/>
              <a:t>/</a:t>
            </a:r>
            <a:r>
              <a:rPr lang="en-US" dirty="0" err="1"/>
              <a:t>health_paper.html</a:t>
            </a:r>
            <a:endParaRPr lang="en-US" dirty="0"/>
          </a:p>
          <a:p>
            <a:endParaRPr lang="en-US" dirty="0"/>
          </a:p>
          <a:p>
            <a:endParaRPr lang="en-US" dirty="0"/>
          </a:p>
          <a:p>
            <a:endParaRPr lang="en-US" dirty="0"/>
          </a:p>
        </p:txBody>
      </p:sp>
      <p:sp>
        <p:nvSpPr>
          <p:cNvPr id="3" name="Title 2"/>
          <p:cNvSpPr>
            <a:spLocks noGrp="1"/>
          </p:cNvSpPr>
          <p:nvPr>
            <p:ph type="title"/>
          </p:nvPr>
        </p:nvSpPr>
        <p:spPr/>
        <p:txBody>
          <a:bodyPr/>
          <a:lstStyle/>
          <a:p>
            <a:r>
              <a:rPr lang="en-US" altLang="en-US" dirty="0"/>
              <a:t>How We Measure Notebook Health</a:t>
            </a:r>
            <a:endParaRPr lang="en-US" dirty="0"/>
          </a:p>
        </p:txBody>
      </p:sp>
    </p:spTree>
    <p:extLst>
      <p:ext uri="{BB962C8B-B14F-4D97-AF65-F5344CB8AC3E}">
        <p14:creationId xmlns:p14="http://schemas.microsoft.com/office/powerpoint/2010/main" val="15924242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dirty="0"/>
              <a:t>                  : Notebook Health</a:t>
            </a:r>
            <a:endParaRPr lang="en-US" dirty="0"/>
          </a:p>
        </p:txBody>
      </p:sp>
      <p:pic>
        <p:nvPicPr>
          <p:cNvPr id="4" name="Picture 3"/>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2034862" y="2678806"/>
            <a:ext cx="3922378" cy="2544880"/>
          </a:xfrm>
          <a:prstGeom prst="rect">
            <a:avLst/>
          </a:prstGeom>
          <a:noFill/>
          <a:ln>
            <a:noFill/>
          </a:ln>
          <a:effectLst>
            <a:outerShdw blurRad="63500" sx="102000" sy="102000" algn="ctr"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01836" y="2329675"/>
            <a:ext cx="3170901" cy="3297237"/>
          </a:xfrm>
          <a:prstGeom prst="rect">
            <a:avLst/>
          </a:prstGeom>
          <a:noFill/>
          <a:ln>
            <a:noFill/>
          </a:ln>
          <a:effectLst>
            <a:outerShdw blurRad="63500" sx="102000" sy="102000" algn="ctr"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76400" y="994438"/>
            <a:ext cx="9146494" cy="1104213"/>
          </a:xfrm>
          <a:prstGeom prst="rect">
            <a:avLst/>
          </a:prstGeom>
          <a:noFill/>
          <a:ln>
            <a:noFill/>
          </a:ln>
          <a:effectLst>
            <a:outerShdw blurRad="63500" sx="102000" sy="102000" algn="ctr"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xmlns="" id="{4332F34B-E2E4-AC4E-8C61-960BED37332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107503" y="91611"/>
            <a:ext cx="2066382" cy="569580"/>
          </a:xfrm>
          <a:prstGeom prst="rect">
            <a:avLst/>
          </a:prstGeom>
        </p:spPr>
      </p:pic>
    </p:spTree>
    <p:extLst>
      <p:ext uri="{BB962C8B-B14F-4D97-AF65-F5344CB8AC3E}">
        <p14:creationId xmlns:p14="http://schemas.microsoft.com/office/powerpoint/2010/main" val="19329255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Python Training and Outreach</a:t>
            </a:r>
          </a:p>
        </p:txBody>
      </p:sp>
    </p:spTree>
    <p:extLst>
      <p:ext uri="{BB962C8B-B14F-4D97-AF65-F5344CB8AC3E}">
        <p14:creationId xmlns:p14="http://schemas.microsoft.com/office/powerpoint/2010/main" val="79261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0" y="1532732"/>
            <a:ext cx="12192000" cy="2201068"/>
          </a:xfrm>
        </p:spPr>
        <p:txBody>
          <a:bodyPr>
            <a:normAutofit lnSpcReduction="10000"/>
          </a:bodyPr>
          <a:lstStyle/>
          <a:p>
            <a:r>
              <a:rPr lang="en-US" dirty="0"/>
              <a:t>Find balance between training and a demanding workload</a:t>
            </a:r>
          </a:p>
          <a:p>
            <a:endParaRPr lang="en-US" dirty="0"/>
          </a:p>
          <a:p>
            <a:r>
              <a:rPr lang="en-US" dirty="0"/>
              <a:t>Success doesn’t mean new computer/data scientists</a:t>
            </a:r>
          </a:p>
          <a:p>
            <a:endParaRPr lang="en-US" dirty="0"/>
          </a:p>
          <a:p>
            <a:r>
              <a:rPr lang="en-US" dirty="0"/>
              <a:t>But rather an analyst who can use some code</a:t>
            </a:r>
          </a:p>
          <a:p>
            <a:endParaRPr lang="en-US" dirty="0"/>
          </a:p>
          <a:p>
            <a:endParaRPr lang="en-US" dirty="0"/>
          </a:p>
        </p:txBody>
      </p:sp>
      <p:sp>
        <p:nvSpPr>
          <p:cNvPr id="3" name="Title 2"/>
          <p:cNvSpPr>
            <a:spLocks noGrp="1"/>
          </p:cNvSpPr>
          <p:nvPr>
            <p:ph type="title"/>
          </p:nvPr>
        </p:nvSpPr>
        <p:spPr/>
        <p:txBody>
          <a:bodyPr/>
          <a:lstStyle/>
          <a:p>
            <a:r>
              <a:rPr lang="en-US" dirty="0"/>
              <a:t>Analyst-level Training</a:t>
            </a:r>
          </a:p>
        </p:txBody>
      </p:sp>
    </p:spTree>
    <p:extLst>
      <p:ext uri="{BB962C8B-B14F-4D97-AF65-F5344CB8AC3E}">
        <p14:creationId xmlns:p14="http://schemas.microsoft.com/office/powerpoint/2010/main" val="15315851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Learning to Code is not a Career Shift</a:t>
            </a:r>
          </a:p>
        </p:txBody>
      </p:sp>
      <p:sp>
        <p:nvSpPr>
          <p:cNvPr id="4" name="Rounded Rectangle 13"/>
          <p:cNvSpPr>
            <a:spLocks noChangeArrowheads="1"/>
          </p:cNvSpPr>
          <p:nvPr/>
        </p:nvSpPr>
        <p:spPr bwMode="auto">
          <a:xfrm>
            <a:off x="3002133" y="1333500"/>
            <a:ext cx="7166610" cy="990600"/>
          </a:xfrm>
          <a:prstGeom prst="roundRect">
            <a:avLst>
              <a:gd name="adj" fmla="val 16667"/>
            </a:avLst>
          </a:prstGeom>
          <a:solidFill>
            <a:srgbClr val="63605C">
              <a:alpha val="80000"/>
            </a:srgbClr>
          </a:solidFill>
          <a:ln>
            <a:solidFill>
              <a:srgbClr val="555450"/>
            </a:solidFill>
          </a:ln>
          <a:extLst/>
        </p:spPr>
        <p:txBody>
          <a:bodyPr/>
          <a:lstStyle>
            <a:lvl1pPr>
              <a:defRPr sz="11200">
                <a:solidFill>
                  <a:srgbClr val="000000"/>
                </a:solidFill>
                <a:latin typeface="Gill Sans" charset="0"/>
                <a:ea typeface="ヒラギノ角ゴ ProN W3" charset="-128"/>
                <a:sym typeface="Gill Sans" charset="0"/>
              </a:defRPr>
            </a:lvl1pPr>
            <a:lvl2pPr marL="742950" indent="-285750">
              <a:defRPr sz="11200">
                <a:solidFill>
                  <a:srgbClr val="000000"/>
                </a:solidFill>
                <a:latin typeface="Gill Sans" charset="0"/>
                <a:ea typeface="ヒラギノ角ゴ ProN W3" charset="-128"/>
                <a:sym typeface="Gill Sans" charset="0"/>
              </a:defRPr>
            </a:lvl2pPr>
            <a:lvl3pPr marL="1143000" indent="-228600">
              <a:defRPr sz="11200">
                <a:solidFill>
                  <a:srgbClr val="000000"/>
                </a:solidFill>
                <a:latin typeface="Gill Sans" charset="0"/>
                <a:ea typeface="ヒラギノ角ゴ ProN W3" charset="-128"/>
                <a:sym typeface="Gill Sans" charset="0"/>
              </a:defRPr>
            </a:lvl3pPr>
            <a:lvl4pPr marL="1600200" indent="-228600">
              <a:defRPr sz="11200">
                <a:solidFill>
                  <a:srgbClr val="000000"/>
                </a:solidFill>
                <a:latin typeface="Gill Sans" charset="0"/>
                <a:ea typeface="ヒラギノ角ゴ ProN W3" charset="-128"/>
                <a:sym typeface="Gill Sans" charset="0"/>
              </a:defRPr>
            </a:lvl4pPr>
            <a:lvl5pPr marL="2057400" indent="-228600">
              <a:defRPr sz="11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11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11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11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11200">
                <a:solidFill>
                  <a:srgbClr val="000000"/>
                </a:solidFill>
                <a:latin typeface="Gill Sans" charset="0"/>
                <a:ea typeface="ヒラギノ角ゴ ProN W3" charset="-128"/>
                <a:sym typeface="Gill Sans" charset="0"/>
              </a:defRPr>
            </a:lvl9pPr>
          </a:lstStyle>
          <a:p>
            <a:pPr eaLnBrk="1" hangingPunct="1">
              <a:buClr>
                <a:srgbClr val="F27525"/>
              </a:buClr>
            </a:pPr>
            <a:r>
              <a:rPr lang="en-US" altLang="en-US" sz="2400" i="1" dirty="0">
                <a:solidFill>
                  <a:schemeClr val="bg1"/>
                </a:solidFill>
              </a:rPr>
              <a:t>“Learning to code is </a:t>
            </a:r>
            <a:r>
              <a:rPr lang="en-US" altLang="en-US" sz="2400" b="1" i="1" dirty="0">
                <a:solidFill>
                  <a:schemeClr val="accent2">
                    <a:lumMod val="40000"/>
                    <a:lumOff val="60000"/>
                  </a:schemeClr>
                </a:solidFill>
              </a:rPr>
              <a:t>not a career shift</a:t>
            </a:r>
            <a:r>
              <a:rPr lang="en-US" altLang="en-US" sz="2400" i="1" dirty="0">
                <a:solidFill>
                  <a:schemeClr val="bg1"/>
                </a:solidFill>
              </a:rPr>
              <a:t>, but a means to better think about and tackle my workflow.”</a:t>
            </a:r>
          </a:p>
        </p:txBody>
      </p:sp>
      <p:sp>
        <p:nvSpPr>
          <p:cNvPr id="5" name="Rounded Rectangle 9"/>
          <p:cNvSpPr>
            <a:spLocks noChangeArrowheads="1"/>
          </p:cNvSpPr>
          <p:nvPr/>
        </p:nvSpPr>
        <p:spPr bwMode="auto">
          <a:xfrm>
            <a:off x="1835929" y="2880072"/>
            <a:ext cx="9509125" cy="2355850"/>
          </a:xfrm>
          <a:prstGeom prst="roundRect">
            <a:avLst>
              <a:gd name="adj" fmla="val 16667"/>
            </a:avLst>
          </a:prstGeom>
          <a:solidFill>
            <a:srgbClr val="63605C">
              <a:alpha val="89000"/>
            </a:srgbClr>
          </a:solidFill>
          <a:ln>
            <a:solidFill>
              <a:srgbClr val="555450"/>
            </a:solidFill>
          </a:ln>
          <a:extLst/>
        </p:spPr>
        <p:txBody>
          <a:bodyPr/>
          <a:lstStyle>
            <a:lvl1pPr>
              <a:defRPr sz="11200">
                <a:solidFill>
                  <a:srgbClr val="000000"/>
                </a:solidFill>
                <a:latin typeface="Gill Sans" charset="0"/>
                <a:ea typeface="ヒラギノ角ゴ ProN W3" charset="-128"/>
                <a:sym typeface="Gill Sans" charset="0"/>
              </a:defRPr>
            </a:lvl1pPr>
            <a:lvl2pPr marL="742950" indent="-285750">
              <a:defRPr sz="11200">
                <a:solidFill>
                  <a:srgbClr val="000000"/>
                </a:solidFill>
                <a:latin typeface="Gill Sans" charset="0"/>
                <a:ea typeface="ヒラギノ角ゴ ProN W3" charset="-128"/>
                <a:sym typeface="Gill Sans" charset="0"/>
              </a:defRPr>
            </a:lvl2pPr>
            <a:lvl3pPr marL="1143000" indent="-228600">
              <a:defRPr sz="11200">
                <a:solidFill>
                  <a:srgbClr val="000000"/>
                </a:solidFill>
                <a:latin typeface="Gill Sans" charset="0"/>
                <a:ea typeface="ヒラギノ角ゴ ProN W3" charset="-128"/>
                <a:sym typeface="Gill Sans" charset="0"/>
              </a:defRPr>
            </a:lvl3pPr>
            <a:lvl4pPr marL="1600200" indent="-228600">
              <a:defRPr sz="11200">
                <a:solidFill>
                  <a:srgbClr val="000000"/>
                </a:solidFill>
                <a:latin typeface="Gill Sans" charset="0"/>
                <a:ea typeface="ヒラギノ角ゴ ProN W3" charset="-128"/>
                <a:sym typeface="Gill Sans" charset="0"/>
              </a:defRPr>
            </a:lvl4pPr>
            <a:lvl5pPr marL="2057400" indent="-228600">
              <a:defRPr sz="11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11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11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11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11200">
                <a:solidFill>
                  <a:srgbClr val="000000"/>
                </a:solidFill>
                <a:latin typeface="Gill Sans" charset="0"/>
                <a:ea typeface="ヒラギノ角ゴ ProN W3" charset="-128"/>
                <a:sym typeface="Gill Sans" charset="0"/>
              </a:defRPr>
            </a:lvl9pPr>
          </a:lstStyle>
          <a:p>
            <a:pPr eaLnBrk="1" hangingPunct="1">
              <a:buClr>
                <a:srgbClr val="F27525"/>
              </a:buClr>
            </a:pPr>
            <a:r>
              <a:rPr lang="en-US" altLang="en-US" sz="2400" i="1" dirty="0">
                <a:solidFill>
                  <a:schemeClr val="bg1"/>
                </a:solidFill>
              </a:rPr>
              <a:t>“I worried that learning enough code to actually add value would be a bigger time commitment than I was willing to make…</a:t>
            </a:r>
            <a:r>
              <a:rPr lang="en-US" altLang="en-US" sz="2400" b="1" i="1" dirty="0">
                <a:solidFill>
                  <a:schemeClr val="accent2">
                    <a:lumMod val="40000"/>
                    <a:lumOff val="60000"/>
                  </a:schemeClr>
                </a:solidFill>
              </a:rPr>
              <a:t>I’d been wrong about how much value I could add even with just some basic coding skills</a:t>
            </a:r>
            <a:r>
              <a:rPr lang="en-US" altLang="en-US" sz="2400" i="1" dirty="0">
                <a:solidFill>
                  <a:schemeClr val="bg1"/>
                </a:solidFill>
              </a:rPr>
              <a:t>.  Even as a beginner, I’ve written several notebooks that automate parts of my workflow or manipulate my data in a way that helps me make quicker, better sense of it all.”</a:t>
            </a:r>
          </a:p>
          <a:p>
            <a:pPr algn="ctr" eaLnBrk="1" hangingPunct="1"/>
            <a:endParaRPr lang="en-US" altLang="x-none" sz="6000" dirty="0"/>
          </a:p>
        </p:txBody>
      </p:sp>
    </p:spTree>
    <p:extLst>
      <p:ext uri="{BB962C8B-B14F-4D97-AF65-F5344CB8AC3E}">
        <p14:creationId xmlns:p14="http://schemas.microsoft.com/office/powerpoint/2010/main" val="9136667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678592" y="1532732"/>
            <a:ext cx="5513408" cy="3394868"/>
          </a:xfrm>
          <a:gradFill>
            <a:gsLst>
              <a:gs pos="0">
                <a:schemeClr val="bg2">
                  <a:lumMod val="75000"/>
                  <a:alpha val="0"/>
                </a:schemeClr>
              </a:gs>
              <a:gs pos="0">
                <a:srgbClr val="565D61">
                  <a:alpha val="19000"/>
                </a:srgbClr>
              </a:gs>
              <a:gs pos="15000">
                <a:srgbClr val="11181B">
                  <a:alpha val="51000"/>
                </a:srgbClr>
              </a:gs>
              <a:gs pos="61000">
                <a:srgbClr val="11181B">
                  <a:alpha val="86000"/>
                </a:srgbClr>
              </a:gs>
            </a:gsLst>
          </a:gradFill>
        </p:spPr>
        <p:txBody>
          <a:bodyPr>
            <a:normAutofit/>
          </a:bodyPr>
          <a:lstStyle/>
          <a:p>
            <a:r>
              <a:rPr lang="en-US" dirty="0"/>
              <a:t>Demystify code to nontraditional coders</a:t>
            </a:r>
          </a:p>
          <a:p>
            <a:endParaRPr lang="en-US" dirty="0"/>
          </a:p>
          <a:p>
            <a:r>
              <a:rPr lang="en-US" dirty="0"/>
              <a:t>Flipped classroom using Jupyter notebooks</a:t>
            </a:r>
          </a:p>
          <a:p>
            <a:endParaRPr lang="en-US" dirty="0"/>
          </a:p>
          <a:p>
            <a:r>
              <a:rPr lang="en-US" dirty="0"/>
              <a:t>Virtual and in-person mentoring</a:t>
            </a:r>
          </a:p>
        </p:txBody>
      </p:sp>
      <p:sp>
        <p:nvSpPr>
          <p:cNvPr id="3" name="Title 2"/>
          <p:cNvSpPr>
            <a:spLocks noGrp="1"/>
          </p:cNvSpPr>
          <p:nvPr>
            <p:ph type="title"/>
          </p:nvPr>
        </p:nvSpPr>
        <p:spPr/>
        <p:txBody>
          <a:bodyPr/>
          <a:lstStyle/>
          <a:p>
            <a:r>
              <a:rPr lang="en-US" dirty="0"/>
              <a:t>Intro to Python for </a:t>
            </a:r>
            <a:r>
              <a:rPr lang="en-US" dirty="0" smtClean="0"/>
              <a:t>Analysis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0530" y="1532732"/>
            <a:ext cx="5033890" cy="3535709"/>
          </a:xfrm>
          <a:prstGeom prst="rect">
            <a:avLst/>
          </a:prstGeom>
        </p:spPr>
      </p:pic>
    </p:spTree>
    <p:extLst>
      <p:ext uri="{BB962C8B-B14F-4D97-AF65-F5344CB8AC3E}">
        <p14:creationId xmlns:p14="http://schemas.microsoft.com/office/powerpoint/2010/main" val="139336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Provide Metrics to Users</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55922" y="1384300"/>
            <a:ext cx="8582708" cy="1741488"/>
          </a:xfrm>
          <a:prstGeom prst="rect">
            <a:avLst/>
          </a:prstGeom>
          <a:noFill/>
          <a:ln>
            <a:noFill/>
          </a:ln>
          <a:effectLst>
            <a:outerShdw blurRad="63500" sx="102000" sy="102000" algn="ctr"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13"/>
          <p:cNvSpPr>
            <a:spLocks noChangeArrowheads="1"/>
          </p:cNvSpPr>
          <p:nvPr/>
        </p:nvSpPr>
        <p:spPr bwMode="auto">
          <a:xfrm>
            <a:off x="1823354" y="3746674"/>
            <a:ext cx="9047845" cy="1815926"/>
          </a:xfrm>
          <a:prstGeom prst="roundRect">
            <a:avLst>
              <a:gd name="adj" fmla="val 16667"/>
            </a:avLst>
          </a:prstGeom>
          <a:solidFill>
            <a:srgbClr val="63605C">
              <a:alpha val="90000"/>
            </a:srgbClr>
          </a:solidFill>
          <a:ln>
            <a:solidFill>
              <a:srgbClr val="555450"/>
            </a:solidFill>
          </a:ln>
          <a:extLst/>
        </p:spPr>
        <p:txBody>
          <a:bodyPr/>
          <a:lstStyle>
            <a:lvl1pPr>
              <a:defRPr sz="11200">
                <a:solidFill>
                  <a:srgbClr val="000000"/>
                </a:solidFill>
                <a:latin typeface="Gill Sans" charset="0"/>
                <a:ea typeface="ヒラギノ角ゴ ProN W3" charset="-128"/>
                <a:sym typeface="Gill Sans" charset="0"/>
              </a:defRPr>
            </a:lvl1pPr>
            <a:lvl2pPr marL="742950" indent="-285750">
              <a:defRPr sz="11200">
                <a:solidFill>
                  <a:srgbClr val="000000"/>
                </a:solidFill>
                <a:latin typeface="Gill Sans" charset="0"/>
                <a:ea typeface="ヒラギノ角ゴ ProN W3" charset="-128"/>
                <a:sym typeface="Gill Sans" charset="0"/>
              </a:defRPr>
            </a:lvl2pPr>
            <a:lvl3pPr marL="1143000" indent="-228600">
              <a:defRPr sz="11200">
                <a:solidFill>
                  <a:srgbClr val="000000"/>
                </a:solidFill>
                <a:latin typeface="Gill Sans" charset="0"/>
                <a:ea typeface="ヒラギノ角ゴ ProN W3" charset="-128"/>
                <a:sym typeface="Gill Sans" charset="0"/>
              </a:defRPr>
            </a:lvl3pPr>
            <a:lvl4pPr marL="1600200" indent="-228600">
              <a:defRPr sz="11200">
                <a:solidFill>
                  <a:srgbClr val="000000"/>
                </a:solidFill>
                <a:latin typeface="Gill Sans" charset="0"/>
                <a:ea typeface="ヒラギノ角ゴ ProN W3" charset="-128"/>
                <a:sym typeface="Gill Sans" charset="0"/>
              </a:defRPr>
            </a:lvl4pPr>
            <a:lvl5pPr marL="2057400" indent="-228600">
              <a:defRPr sz="11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11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11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11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11200">
                <a:solidFill>
                  <a:srgbClr val="000000"/>
                </a:solidFill>
                <a:latin typeface="Gill Sans" charset="0"/>
                <a:ea typeface="ヒラギノ角ゴ ProN W3" charset="-128"/>
                <a:sym typeface="Gill Sans" charset="0"/>
              </a:defRPr>
            </a:lvl9pPr>
          </a:lstStyle>
          <a:p>
            <a:pPr eaLnBrk="1" hangingPunct="1">
              <a:buClr>
                <a:srgbClr val="F27525"/>
              </a:buClr>
            </a:pPr>
            <a:r>
              <a:rPr lang="en-US" altLang="en-US" sz="2400" i="1" dirty="0">
                <a:solidFill>
                  <a:schemeClr val="bg1"/>
                </a:solidFill>
              </a:rPr>
              <a:t>“It seems like a little thing on its face, but I want to specifically applaud this. Automating collection of ‘news you can use’ metrics reduces toil and drag, improves morale, and hopefully improves our efficacy. Numeric metrics aren’t mission impact, but ‘making the numbers cheap’ is a great start.”</a:t>
            </a:r>
            <a:endParaRPr lang="en-US" altLang="x-none" sz="2400" i="1" dirty="0"/>
          </a:p>
        </p:txBody>
      </p:sp>
    </p:spTree>
    <p:extLst>
      <p:ext uri="{BB962C8B-B14F-4D97-AF65-F5344CB8AC3E}">
        <p14:creationId xmlns:p14="http://schemas.microsoft.com/office/powerpoint/2010/main" val="21002962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and Use</a:t>
            </a:r>
          </a:p>
        </p:txBody>
      </p:sp>
    </p:spTree>
    <p:extLst>
      <p:ext uri="{BB962C8B-B14F-4D97-AF65-F5344CB8AC3E}">
        <p14:creationId xmlns:p14="http://schemas.microsoft.com/office/powerpoint/2010/main" val="13368144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382228" y="1532732"/>
            <a:ext cx="6809771" cy="2099468"/>
          </a:xfrm>
        </p:spPr>
        <p:txBody>
          <a:bodyPr>
            <a:normAutofit fontScale="92500" lnSpcReduction="10000"/>
          </a:bodyPr>
          <a:lstStyle/>
          <a:p>
            <a:r>
              <a:rPr lang="en-US" dirty="0" smtClean="0"/>
              <a:t>1000’s </a:t>
            </a:r>
            <a:r>
              <a:rPr lang="en-US" dirty="0"/>
              <a:t>of </a:t>
            </a:r>
            <a:r>
              <a:rPr lang="en-US" dirty="0" smtClean="0"/>
              <a:t>users</a:t>
            </a:r>
          </a:p>
          <a:p>
            <a:endParaRPr lang="en-US" dirty="0"/>
          </a:p>
          <a:p>
            <a:r>
              <a:rPr lang="en-US" dirty="0" smtClean="0"/>
              <a:t>1000’s </a:t>
            </a:r>
            <a:r>
              <a:rPr lang="en-US" dirty="0"/>
              <a:t>of notebooks by 100’s of authors</a:t>
            </a:r>
          </a:p>
          <a:p>
            <a:endParaRPr lang="en-US" dirty="0"/>
          </a:p>
          <a:p>
            <a:r>
              <a:rPr lang="en-US" dirty="0"/>
              <a:t>10:1 ratio of notebook users to authors</a:t>
            </a:r>
          </a:p>
        </p:txBody>
      </p:sp>
      <p:sp>
        <p:nvSpPr>
          <p:cNvPr id="3" name="Title 2"/>
          <p:cNvSpPr>
            <a:spLocks noGrp="1"/>
          </p:cNvSpPr>
          <p:nvPr>
            <p:ph type="title"/>
          </p:nvPr>
        </p:nvSpPr>
        <p:spPr/>
        <p:txBody>
          <a:bodyPr/>
          <a:lstStyle/>
          <a:p>
            <a:r>
              <a:rPr lang="en-US" dirty="0"/>
              <a:t>Current Status</a:t>
            </a:r>
          </a:p>
        </p:txBody>
      </p:sp>
      <p:pic>
        <p:nvPicPr>
          <p:cNvPr id="6" name="Picture 5"/>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880315" y="3632200"/>
            <a:ext cx="4349137" cy="2092222"/>
          </a:xfrm>
          <a:prstGeom prst="rect">
            <a:avLst/>
          </a:prstGeom>
        </p:spPr>
      </p:pic>
      <p:pic>
        <p:nvPicPr>
          <p:cNvPr id="5" name="Picture 4"/>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436491" y="3650924"/>
            <a:ext cx="3201458" cy="2073498"/>
          </a:xfrm>
          <a:prstGeom prst="rect">
            <a:avLst/>
          </a:prstGeom>
        </p:spPr>
      </p:pic>
      <p:pic>
        <p:nvPicPr>
          <p:cNvPr id="7" name="Picture 6"/>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767135" y="1025070"/>
            <a:ext cx="4364722" cy="2187378"/>
          </a:xfrm>
          <a:prstGeom prst="rect">
            <a:avLst/>
          </a:prstGeom>
        </p:spPr>
      </p:pic>
    </p:spTree>
    <p:extLst>
      <p:ext uri="{BB962C8B-B14F-4D97-AF65-F5344CB8AC3E}">
        <p14:creationId xmlns:p14="http://schemas.microsoft.com/office/powerpoint/2010/main" val="48452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Analysis in the IC</a:t>
            </a:r>
            <a:endParaRPr lang="en-US" dirty="0"/>
          </a:p>
        </p:txBody>
      </p:sp>
      <p:pic>
        <p:nvPicPr>
          <p:cNvPr id="4" name="Picture 3"/>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bwMode="auto">
          <a:xfrm>
            <a:off x="2645157" y="978794"/>
            <a:ext cx="6725856" cy="4984124"/>
          </a:xfrm>
          <a:prstGeom prst="rect">
            <a:avLst/>
          </a:prstGeom>
          <a:noFill/>
          <a:ln>
            <a:noFill/>
          </a:ln>
          <a:effectLst>
            <a:outerShdw blurRad="50800" dist="76201" dir="18900000" algn="b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96656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0" y="1532732"/>
            <a:ext cx="12192000" cy="2194316"/>
          </a:xfrm>
        </p:spPr>
        <p:txBody>
          <a:bodyPr>
            <a:normAutofit fontScale="92500" lnSpcReduction="10000"/>
          </a:bodyPr>
          <a:lstStyle/>
          <a:p>
            <a:r>
              <a:rPr lang="en-US"/>
              <a:t>Operational</a:t>
            </a:r>
          </a:p>
          <a:p>
            <a:endParaRPr lang="en-US" dirty="0"/>
          </a:p>
          <a:p>
            <a:r>
              <a:rPr lang="en-US" dirty="0"/>
              <a:t>Course Material</a:t>
            </a:r>
          </a:p>
          <a:p>
            <a:endParaRPr lang="en-US" dirty="0"/>
          </a:p>
          <a:p>
            <a:r>
              <a:rPr lang="en-US" dirty="0"/>
              <a:t>Building Blocks</a:t>
            </a:r>
          </a:p>
          <a:p>
            <a:endParaRPr lang="en-US" dirty="0"/>
          </a:p>
        </p:txBody>
      </p:sp>
      <p:sp>
        <p:nvSpPr>
          <p:cNvPr id="3" name="Title 2"/>
          <p:cNvSpPr>
            <a:spLocks noGrp="1"/>
          </p:cNvSpPr>
          <p:nvPr>
            <p:ph type="title"/>
          </p:nvPr>
        </p:nvSpPr>
        <p:spPr/>
        <p:txBody>
          <a:bodyPr/>
          <a:lstStyle/>
          <a:p>
            <a:r>
              <a:rPr lang="en-US" dirty="0"/>
              <a:t>Notebook Use-Cases</a:t>
            </a:r>
          </a:p>
        </p:txBody>
      </p:sp>
    </p:spTree>
    <p:extLst>
      <p:ext uri="{BB962C8B-B14F-4D97-AF65-F5344CB8AC3E}">
        <p14:creationId xmlns:p14="http://schemas.microsoft.com/office/powerpoint/2010/main" val="19141878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7523544" y="1532732"/>
            <a:ext cx="4668456" cy="3398082"/>
          </a:xfrm>
        </p:spPr>
        <p:txBody>
          <a:bodyPr>
            <a:normAutofit/>
          </a:bodyPr>
          <a:lstStyle/>
          <a:p>
            <a:r>
              <a:rPr lang="en-US" dirty="0"/>
              <a:t>Supports a business/mission function</a:t>
            </a:r>
          </a:p>
          <a:p>
            <a:endParaRPr lang="en-US" dirty="0"/>
          </a:p>
          <a:p>
            <a:r>
              <a:rPr lang="en-US" dirty="0"/>
              <a:t>Uses data from corporate repositories </a:t>
            </a:r>
          </a:p>
          <a:p>
            <a:endParaRPr lang="en-US" dirty="0"/>
          </a:p>
          <a:p>
            <a:r>
              <a:rPr lang="en-US" dirty="0"/>
              <a:t>Most </a:t>
            </a:r>
            <a:r>
              <a:rPr lang="en-US" dirty="0" smtClean="0"/>
              <a:t>prompt </a:t>
            </a:r>
            <a:r>
              <a:rPr lang="en-US" dirty="0"/>
              <a:t>users for query parameters</a:t>
            </a:r>
          </a:p>
          <a:p>
            <a:endParaRPr lang="en-US" dirty="0"/>
          </a:p>
          <a:p>
            <a:endParaRPr lang="en-US" dirty="0"/>
          </a:p>
        </p:txBody>
      </p:sp>
      <p:sp>
        <p:nvSpPr>
          <p:cNvPr id="3" name="Title 2"/>
          <p:cNvSpPr>
            <a:spLocks noGrp="1"/>
          </p:cNvSpPr>
          <p:nvPr>
            <p:ph type="title"/>
          </p:nvPr>
        </p:nvSpPr>
        <p:spPr/>
        <p:txBody>
          <a:bodyPr/>
          <a:lstStyle/>
          <a:p>
            <a:r>
              <a:rPr lang="en-US" altLang="en-US" dirty="0"/>
              <a:t>Notebook Use-Cases: Operational</a:t>
            </a:r>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07681" y="1787374"/>
            <a:ext cx="5828015" cy="3398083"/>
          </a:xfrm>
          <a:prstGeom prst="rect">
            <a:avLst/>
          </a:prstGeom>
          <a:noFill/>
          <a:ln>
            <a:noFill/>
          </a:ln>
          <a:effectLst>
            <a:outerShdw blurRad="63500" sx="102000" sy="102000" algn="ctr"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47544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7083706" y="1532731"/>
            <a:ext cx="5108294" cy="2159593"/>
          </a:xfrm>
        </p:spPr>
        <p:txBody>
          <a:bodyPr>
            <a:noAutofit/>
          </a:bodyPr>
          <a:lstStyle/>
          <a:p>
            <a:r>
              <a:rPr lang="en-US" dirty="0"/>
              <a:t>Notebooks in formal training series</a:t>
            </a:r>
          </a:p>
          <a:p>
            <a:endParaRPr lang="en-US" dirty="0"/>
          </a:p>
          <a:p>
            <a:r>
              <a:rPr lang="en-US" dirty="0"/>
              <a:t>Teach code within the same platform they can use for business purposes</a:t>
            </a:r>
          </a:p>
          <a:p>
            <a:endParaRPr lang="en-US" dirty="0"/>
          </a:p>
        </p:txBody>
      </p:sp>
      <p:sp>
        <p:nvSpPr>
          <p:cNvPr id="3" name="Title 2"/>
          <p:cNvSpPr>
            <a:spLocks noGrp="1"/>
          </p:cNvSpPr>
          <p:nvPr>
            <p:ph type="title"/>
          </p:nvPr>
        </p:nvSpPr>
        <p:spPr/>
        <p:txBody>
          <a:bodyPr/>
          <a:lstStyle/>
          <a:p>
            <a:r>
              <a:rPr lang="en-US" altLang="en-US" dirty="0"/>
              <a:t>Notebook Use-Cases: </a:t>
            </a:r>
            <a:r>
              <a:rPr lang="en-US" altLang="en-US" dirty="0" smtClean="0"/>
              <a:t>Course Material</a:t>
            </a:r>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73251" y="1532730"/>
            <a:ext cx="5044238" cy="3461997"/>
          </a:xfrm>
          <a:prstGeom prst="rect">
            <a:avLst/>
          </a:prstGeom>
          <a:noFill/>
          <a:ln>
            <a:noFill/>
          </a:ln>
          <a:effectLst>
            <a:outerShdw blurRad="63500" sx="102000" sy="102000" algn="ctr"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96241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0" y="1532732"/>
            <a:ext cx="12192000" cy="1286668"/>
          </a:xfrm>
        </p:spPr>
        <p:txBody>
          <a:bodyPr>
            <a:normAutofit fontScale="92500" lnSpcReduction="20000"/>
          </a:bodyPr>
          <a:lstStyle/>
          <a:p>
            <a:r>
              <a:rPr lang="en-US" dirty="0"/>
              <a:t>Organic use-case</a:t>
            </a:r>
          </a:p>
          <a:p>
            <a:endParaRPr lang="en-US" dirty="0"/>
          </a:p>
          <a:p>
            <a:r>
              <a:rPr lang="en-US" dirty="0"/>
              <a:t>Reproducible code snippets shared within the community</a:t>
            </a:r>
          </a:p>
          <a:p>
            <a:endParaRPr lang="en-US" dirty="0"/>
          </a:p>
        </p:txBody>
      </p:sp>
      <p:sp>
        <p:nvSpPr>
          <p:cNvPr id="3" name="Title 2"/>
          <p:cNvSpPr>
            <a:spLocks noGrp="1"/>
          </p:cNvSpPr>
          <p:nvPr>
            <p:ph type="title"/>
          </p:nvPr>
        </p:nvSpPr>
        <p:spPr/>
        <p:txBody>
          <a:bodyPr/>
          <a:lstStyle/>
          <a:p>
            <a:r>
              <a:rPr lang="en-US" altLang="en-US" dirty="0"/>
              <a:t>Notebook Use-Cases: Building Blocks</a:t>
            </a:r>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41080" y="3087372"/>
            <a:ext cx="3197708" cy="2438400"/>
          </a:xfrm>
          <a:prstGeom prst="rect">
            <a:avLst/>
          </a:prstGeom>
          <a:noFill/>
          <a:ln>
            <a:noFill/>
          </a:ln>
          <a:effectLst>
            <a:outerShdw blurRad="63500" sx="102000" sy="102000" algn="ctr"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61200" y="3009900"/>
            <a:ext cx="4332288" cy="2593345"/>
          </a:xfrm>
          <a:prstGeom prst="rect">
            <a:avLst/>
          </a:prstGeom>
          <a:noFill/>
          <a:ln>
            <a:noFill/>
          </a:ln>
          <a:effectLst>
            <a:outerShdw blurRad="63500" sx="102000" sy="102000" algn="ctr"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74577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7118430" y="1532732"/>
            <a:ext cx="5073570" cy="2188368"/>
          </a:xfrm>
        </p:spPr>
        <p:txBody>
          <a:bodyPr>
            <a:normAutofit fontScale="92500" lnSpcReduction="10000"/>
          </a:bodyPr>
          <a:lstStyle/>
          <a:p>
            <a:r>
              <a:rPr lang="en-US" dirty="0"/>
              <a:t>48% Operational</a:t>
            </a:r>
          </a:p>
          <a:p>
            <a:endParaRPr lang="en-US" dirty="0"/>
          </a:p>
          <a:p>
            <a:r>
              <a:rPr lang="en-US" dirty="0"/>
              <a:t>13% Course Material</a:t>
            </a:r>
          </a:p>
          <a:p>
            <a:endParaRPr lang="en-US" dirty="0"/>
          </a:p>
          <a:p>
            <a:r>
              <a:rPr lang="en-US" dirty="0"/>
              <a:t>39% Building Blocks</a:t>
            </a:r>
          </a:p>
          <a:p>
            <a:endParaRPr lang="en-US" dirty="0"/>
          </a:p>
        </p:txBody>
      </p:sp>
      <p:sp>
        <p:nvSpPr>
          <p:cNvPr id="3" name="Title 2"/>
          <p:cNvSpPr>
            <a:spLocks noGrp="1"/>
          </p:cNvSpPr>
          <p:nvPr>
            <p:ph type="title"/>
          </p:nvPr>
        </p:nvSpPr>
        <p:spPr/>
        <p:txBody>
          <a:bodyPr/>
          <a:lstStyle/>
          <a:p>
            <a:r>
              <a:rPr lang="en-US" altLang="en-US" dirty="0"/>
              <a:t>Notebook Use-Cases</a:t>
            </a:r>
            <a:endParaRPr lang="en-US" dirty="0"/>
          </a:p>
        </p:txBody>
      </p:sp>
      <p:graphicFrame>
        <p:nvGraphicFramePr>
          <p:cNvPr id="4" name="Chart 3">
            <a:extLst>
              <a:ext uri="{FF2B5EF4-FFF2-40B4-BE49-F238E27FC236}">
                <a16:creationId xmlns:a16="http://schemas.microsoft.com/office/drawing/2014/main" xmlns="" id="{0977B3D4-8DDE-7B4E-9675-0ED09AAD3174}"/>
              </a:ext>
            </a:extLst>
          </p:cNvPr>
          <p:cNvGraphicFramePr/>
          <p:nvPr>
            <p:extLst>
              <p:ext uri="{D42A27DB-BD31-4B8C-83A1-F6EECF244321}">
                <p14:modId xmlns:p14="http://schemas.microsoft.com/office/powerpoint/2010/main" val="1599625240"/>
              </p:ext>
            </p:extLst>
          </p:nvPr>
        </p:nvGraphicFramePr>
        <p:xfrm>
          <a:off x="832220" y="856526"/>
          <a:ext cx="7506567" cy="500437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086849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Efforts</a:t>
            </a:r>
          </a:p>
        </p:txBody>
      </p:sp>
    </p:spTree>
    <p:extLst>
      <p:ext uri="{BB962C8B-B14F-4D97-AF65-F5344CB8AC3E}">
        <p14:creationId xmlns:p14="http://schemas.microsoft.com/office/powerpoint/2010/main" val="9238332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13422" y="2272578"/>
            <a:ext cx="2654300" cy="2615551"/>
          </a:xfrm>
          <a:prstGeom prst="rect">
            <a:avLst/>
          </a:prstGeom>
        </p:spPr>
      </p:pic>
      <p:sp>
        <p:nvSpPr>
          <p:cNvPr id="2" name="Text Placeholder 1"/>
          <p:cNvSpPr>
            <a:spLocks noGrp="1"/>
          </p:cNvSpPr>
          <p:nvPr>
            <p:ph type="body" sz="quarter" idx="13"/>
          </p:nvPr>
        </p:nvSpPr>
        <p:spPr>
          <a:xfrm>
            <a:off x="0" y="1532732"/>
            <a:ext cx="12192000" cy="696158"/>
          </a:xfrm>
        </p:spPr>
        <p:txBody>
          <a:bodyPr/>
          <a:lstStyle/>
          <a:p>
            <a:r>
              <a:rPr lang="en-US" dirty="0"/>
              <a:t>Mirror Jupyter for reporting/dissemination use-cases</a:t>
            </a:r>
          </a:p>
        </p:txBody>
      </p:sp>
      <p:sp>
        <p:nvSpPr>
          <p:cNvPr id="3" name="Title 2"/>
          <p:cNvSpPr>
            <a:spLocks noGrp="1"/>
          </p:cNvSpPr>
          <p:nvPr>
            <p:ph type="title"/>
          </p:nvPr>
        </p:nvSpPr>
        <p:spPr/>
        <p:txBody>
          <a:bodyPr/>
          <a:lstStyle/>
          <a:p>
            <a:r>
              <a:rPr lang="en-US" dirty="0"/>
              <a:t>Jupyter for Reporting</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83078" y="2249192"/>
            <a:ext cx="3613150" cy="266232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33750" y="3556968"/>
            <a:ext cx="3429000" cy="248176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463756" y="3600868"/>
            <a:ext cx="3352800" cy="2533913"/>
          </a:xfrm>
          <a:prstGeom prst="rect">
            <a:avLst/>
          </a:prstGeom>
        </p:spPr>
      </p:pic>
    </p:spTree>
    <p:extLst>
      <p:ext uri="{BB962C8B-B14F-4D97-AF65-F5344CB8AC3E}">
        <p14:creationId xmlns:p14="http://schemas.microsoft.com/office/powerpoint/2010/main" val="5589170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pic>
        <p:nvPicPr>
          <p:cNvPr id="3" name="Picture 2"/>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517211" y="3777559"/>
            <a:ext cx="625855" cy="625855"/>
          </a:xfrm>
          <a:prstGeom prst="rect">
            <a:avLst/>
          </a:prstGeom>
        </p:spPr>
      </p:pic>
      <p:sp>
        <p:nvSpPr>
          <p:cNvPr id="4" name="TextBox 3"/>
          <p:cNvSpPr txBox="1"/>
          <p:nvPr/>
        </p:nvSpPr>
        <p:spPr>
          <a:xfrm>
            <a:off x="1611373" y="4414337"/>
            <a:ext cx="2693561" cy="523220"/>
          </a:xfrm>
          <a:prstGeom prst="rect">
            <a:avLst/>
          </a:prstGeom>
          <a:noFill/>
        </p:spPr>
        <p:txBody>
          <a:bodyPr wrap="square" rtlCol="0">
            <a:spAutoFit/>
          </a:bodyPr>
          <a:lstStyle/>
          <a:p>
            <a:r>
              <a:rPr lang="en-US" sz="2800" b="1" dirty="0" smtClean="0">
                <a:solidFill>
                  <a:schemeClr val="bg1"/>
                </a:solidFill>
              </a:rPr>
              <a:t>@</a:t>
            </a:r>
            <a:r>
              <a:rPr lang="en-US" sz="2800" b="1" dirty="0" err="1" smtClean="0">
                <a:solidFill>
                  <a:schemeClr val="bg1"/>
                </a:solidFill>
              </a:rPr>
              <a:t>somedavestu</a:t>
            </a:r>
            <a:endParaRPr lang="en-US" sz="2800" b="1" dirty="0">
              <a:solidFill>
                <a:schemeClr val="bg1"/>
              </a:solidFill>
            </a:endParaRPr>
          </a:p>
        </p:txBody>
      </p:sp>
      <p:sp>
        <p:nvSpPr>
          <p:cNvPr id="6" name="TextBox 5"/>
          <p:cNvSpPr txBox="1"/>
          <p:nvPr/>
        </p:nvSpPr>
        <p:spPr>
          <a:xfrm>
            <a:off x="6961741" y="4379548"/>
            <a:ext cx="3474611" cy="523220"/>
          </a:xfrm>
          <a:prstGeom prst="rect">
            <a:avLst/>
          </a:prstGeom>
          <a:noFill/>
        </p:spPr>
        <p:txBody>
          <a:bodyPr wrap="square" rtlCol="0">
            <a:spAutoFit/>
          </a:bodyPr>
          <a:lstStyle/>
          <a:p>
            <a:r>
              <a:rPr lang="en-US" sz="2800" b="1" dirty="0" err="1">
                <a:solidFill>
                  <a:schemeClr val="bg1"/>
                </a:solidFill>
              </a:rPr>
              <a:t>g</a:t>
            </a:r>
            <a:r>
              <a:rPr lang="en-US" sz="2800" b="1" dirty="0" err="1" smtClean="0">
                <a:solidFill>
                  <a:schemeClr val="bg1"/>
                </a:solidFill>
              </a:rPr>
              <a:t>ithub.com</a:t>
            </a:r>
            <a:r>
              <a:rPr lang="en-US" sz="2800" b="1" dirty="0" smtClean="0">
                <a:solidFill>
                  <a:schemeClr val="bg1"/>
                </a:solidFill>
              </a:rPr>
              <a:t>/</a:t>
            </a:r>
            <a:r>
              <a:rPr lang="en-US" sz="2800" b="1" dirty="0" err="1" smtClean="0">
                <a:solidFill>
                  <a:schemeClr val="bg1"/>
                </a:solidFill>
              </a:rPr>
              <a:t>nbgallery</a:t>
            </a:r>
            <a:endParaRPr lang="en-US" sz="2800" b="1" dirty="0">
              <a:solidFill>
                <a:schemeClr val="bg1"/>
              </a:solidFill>
            </a:endParaRPr>
          </a:p>
        </p:txBody>
      </p:sp>
      <p:pic>
        <p:nvPicPr>
          <p:cNvPr id="7" name="Picture 6"/>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334960" y="3762856"/>
            <a:ext cx="644230" cy="644230"/>
          </a:xfrm>
          <a:prstGeom prst="rect">
            <a:avLst/>
          </a:prstGeom>
        </p:spPr>
      </p:pic>
    </p:spTree>
    <p:extLst>
      <p:ext uri="{BB962C8B-B14F-4D97-AF65-F5344CB8AC3E}">
        <p14:creationId xmlns:p14="http://schemas.microsoft.com/office/powerpoint/2010/main" val="10883500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Analysis </a:t>
            </a:r>
            <a:r>
              <a:rPr lang="en-US" dirty="0" smtClean="0"/>
              <a:t>in a Large Enterprise</a:t>
            </a:r>
            <a:endParaRPr lang="en-US" dirty="0"/>
          </a:p>
        </p:txBody>
      </p:sp>
      <p:sp>
        <p:nvSpPr>
          <p:cNvPr id="3" name="Text Placeholder 2"/>
          <p:cNvSpPr>
            <a:spLocks noGrp="1"/>
          </p:cNvSpPr>
          <p:nvPr>
            <p:ph type="body" sz="quarter" idx="13"/>
          </p:nvPr>
        </p:nvSpPr>
        <p:spPr>
          <a:xfrm>
            <a:off x="0" y="1532733"/>
            <a:ext cx="12192000" cy="2362612"/>
          </a:xfrm>
        </p:spPr>
        <p:txBody>
          <a:bodyPr>
            <a:noAutofit/>
          </a:bodyPr>
          <a:lstStyle/>
          <a:p>
            <a:r>
              <a:rPr lang="en-US" dirty="0"/>
              <a:t>Large analytic user-base</a:t>
            </a:r>
          </a:p>
          <a:p>
            <a:endParaRPr lang="en-US" dirty="0"/>
          </a:p>
          <a:p>
            <a:r>
              <a:rPr lang="en-US" dirty="0"/>
              <a:t>Diverse and highly dynamic mission space</a:t>
            </a:r>
          </a:p>
          <a:p>
            <a:endParaRPr lang="en-US" dirty="0" smtClean="0"/>
          </a:p>
          <a:p>
            <a:r>
              <a:rPr lang="en-US" dirty="0" smtClean="0"/>
              <a:t>Pairing analysts to developers doesn’t scale</a:t>
            </a:r>
            <a:endParaRPr lang="en-US" dirty="0"/>
          </a:p>
        </p:txBody>
      </p:sp>
    </p:spTree>
    <p:extLst>
      <p:ext uri="{BB962C8B-B14F-4D97-AF65-F5344CB8AC3E}">
        <p14:creationId xmlns:p14="http://schemas.microsoft.com/office/powerpoint/2010/main" val="21088554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Analysis in a Large Enterprise</a:t>
            </a:r>
            <a:endParaRPr lang="en-US" dirty="0"/>
          </a:p>
        </p:txBody>
      </p:sp>
      <p:sp>
        <p:nvSpPr>
          <p:cNvPr id="3" name="Text Placeholder 2"/>
          <p:cNvSpPr>
            <a:spLocks noGrp="1"/>
          </p:cNvSpPr>
          <p:nvPr>
            <p:ph type="body" sz="quarter" idx="13"/>
          </p:nvPr>
        </p:nvSpPr>
        <p:spPr>
          <a:xfrm>
            <a:off x="0" y="1532732"/>
            <a:ext cx="12192000" cy="2213768"/>
          </a:xfrm>
        </p:spPr>
        <p:txBody>
          <a:bodyPr>
            <a:normAutofit/>
          </a:bodyPr>
          <a:lstStyle/>
          <a:p>
            <a:r>
              <a:rPr lang="en-US" dirty="0" smtClean="0"/>
              <a:t>Use many different tools to access data</a:t>
            </a:r>
          </a:p>
          <a:p>
            <a:endParaRPr lang="en-US" dirty="0"/>
          </a:p>
          <a:p>
            <a:r>
              <a:rPr lang="en-US" dirty="0" smtClean="0"/>
              <a:t>Weave together manual workflow</a:t>
            </a:r>
          </a:p>
          <a:p>
            <a:endParaRPr lang="en-US" dirty="0"/>
          </a:p>
          <a:p>
            <a:r>
              <a:rPr lang="en-US" dirty="0" smtClean="0"/>
              <a:t>Use Excel for analysis</a:t>
            </a:r>
            <a:endParaRPr lang="en-US" dirty="0"/>
          </a:p>
        </p:txBody>
      </p:sp>
    </p:spTree>
    <p:extLst>
      <p:ext uri="{BB962C8B-B14F-4D97-AF65-F5344CB8AC3E}">
        <p14:creationId xmlns:p14="http://schemas.microsoft.com/office/powerpoint/2010/main" val="18195812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74026"/>
          </a:xfrm>
        </p:spPr>
        <p:txBody>
          <a:bodyPr/>
          <a:lstStyle/>
          <a:p>
            <a:r>
              <a:rPr lang="en-US" dirty="0"/>
              <a:t>Reality</a:t>
            </a:r>
          </a:p>
        </p:txBody>
      </p:sp>
      <p:sp>
        <p:nvSpPr>
          <p:cNvPr id="4" name="Rounded Rectangle 3"/>
          <p:cNvSpPr>
            <a:spLocks noChangeArrowheads="1"/>
          </p:cNvSpPr>
          <p:nvPr/>
        </p:nvSpPr>
        <p:spPr bwMode="auto">
          <a:xfrm>
            <a:off x="2781300" y="2162570"/>
            <a:ext cx="6629400" cy="1473200"/>
          </a:xfrm>
          <a:prstGeom prst="roundRect">
            <a:avLst>
              <a:gd name="adj" fmla="val 16667"/>
            </a:avLst>
          </a:prstGeom>
          <a:solidFill>
            <a:srgbClr val="63605C">
              <a:alpha val="90000"/>
            </a:srgbClr>
          </a:solidFill>
          <a:ln>
            <a:solidFill>
              <a:srgbClr val="555450"/>
            </a:solidFill>
          </a:ln>
          <a:extLst/>
        </p:spPr>
        <p:txBody>
          <a:bodyPr/>
          <a:lstStyle>
            <a:lvl1pPr>
              <a:defRPr sz="11200">
                <a:solidFill>
                  <a:srgbClr val="000000"/>
                </a:solidFill>
                <a:latin typeface="Gill Sans" charset="0"/>
                <a:ea typeface="ヒラギノ角ゴ ProN W3" charset="-128"/>
                <a:sym typeface="Gill Sans" charset="0"/>
              </a:defRPr>
            </a:lvl1pPr>
            <a:lvl2pPr marL="742950" indent="-285750">
              <a:defRPr sz="11200">
                <a:solidFill>
                  <a:srgbClr val="000000"/>
                </a:solidFill>
                <a:latin typeface="Gill Sans" charset="0"/>
                <a:ea typeface="ヒラギノ角ゴ ProN W3" charset="-128"/>
                <a:sym typeface="Gill Sans" charset="0"/>
              </a:defRPr>
            </a:lvl2pPr>
            <a:lvl3pPr marL="1143000" indent="-228600">
              <a:defRPr sz="11200">
                <a:solidFill>
                  <a:srgbClr val="000000"/>
                </a:solidFill>
                <a:latin typeface="Gill Sans" charset="0"/>
                <a:ea typeface="ヒラギノ角ゴ ProN W3" charset="-128"/>
                <a:sym typeface="Gill Sans" charset="0"/>
              </a:defRPr>
            </a:lvl3pPr>
            <a:lvl4pPr marL="1600200" indent="-228600">
              <a:defRPr sz="11200">
                <a:solidFill>
                  <a:srgbClr val="000000"/>
                </a:solidFill>
                <a:latin typeface="Gill Sans" charset="0"/>
                <a:ea typeface="ヒラギノ角ゴ ProN W3" charset="-128"/>
                <a:sym typeface="Gill Sans" charset="0"/>
              </a:defRPr>
            </a:lvl4pPr>
            <a:lvl5pPr marL="2057400" indent="-228600">
              <a:defRPr sz="11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11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11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11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11200">
                <a:solidFill>
                  <a:srgbClr val="000000"/>
                </a:solidFill>
                <a:latin typeface="Gill Sans" charset="0"/>
                <a:ea typeface="ヒラギノ角ゴ ProN W3" charset="-128"/>
                <a:sym typeface="Gill Sans" charset="0"/>
              </a:defRPr>
            </a:lvl9pPr>
          </a:lstStyle>
          <a:p>
            <a:pPr algn="ctr" eaLnBrk="1" hangingPunct="1"/>
            <a:r>
              <a:rPr lang="en-US" altLang="en-US" sz="2400" i="1" dirty="0">
                <a:solidFill>
                  <a:schemeClr val="bg1"/>
                </a:solidFill>
              </a:rPr>
              <a:t>“I recognized how much of my day was spent doing </a:t>
            </a:r>
            <a:r>
              <a:rPr lang="en-US" altLang="en-US" sz="2400" i="1" dirty="0">
                <a:solidFill>
                  <a:schemeClr val="accent2">
                    <a:lumMod val="40000"/>
                    <a:lumOff val="60000"/>
                  </a:schemeClr>
                </a:solidFill>
              </a:rPr>
              <a:t>menial tasks </a:t>
            </a:r>
            <a:r>
              <a:rPr lang="en-US" altLang="en-US" sz="2400" i="1" dirty="0">
                <a:solidFill>
                  <a:schemeClr val="bg1"/>
                </a:solidFill>
              </a:rPr>
              <a:t>– writing queries, bouncing different tools off each other, manipulating my data in various ways.”</a:t>
            </a:r>
          </a:p>
        </p:txBody>
      </p:sp>
    </p:spTree>
    <p:extLst>
      <p:ext uri="{BB962C8B-B14F-4D97-AF65-F5344CB8AC3E}">
        <p14:creationId xmlns:p14="http://schemas.microsoft.com/office/powerpoint/2010/main" val="19948177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Jupyter as a Solution</a:t>
            </a:r>
          </a:p>
        </p:txBody>
      </p:sp>
    </p:spTree>
    <p:extLst>
      <p:ext uri="{BB962C8B-B14F-4D97-AF65-F5344CB8AC3E}">
        <p14:creationId xmlns:p14="http://schemas.microsoft.com/office/powerpoint/2010/main" val="8188985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0" y="1532732"/>
            <a:ext cx="12192000" cy="735455"/>
          </a:xfrm>
        </p:spPr>
        <p:txBody>
          <a:bodyPr>
            <a:normAutofit/>
          </a:bodyPr>
          <a:lstStyle/>
          <a:p>
            <a:r>
              <a:rPr lang="en-US" dirty="0"/>
              <a:t>Developers writing scripts </a:t>
            </a:r>
            <a:r>
              <a:rPr lang="en-US" dirty="0" smtClean="0">
                <a:sym typeface="Wingdings"/>
              </a:rPr>
              <a:t></a:t>
            </a:r>
            <a:r>
              <a:rPr lang="en-US" dirty="0" smtClean="0"/>
              <a:t> </a:t>
            </a:r>
            <a:r>
              <a:rPr lang="en-US" dirty="0"/>
              <a:t>Analysts writing reproducible workflows</a:t>
            </a:r>
          </a:p>
          <a:p>
            <a:endParaRPr lang="en-US" dirty="0"/>
          </a:p>
        </p:txBody>
      </p:sp>
      <p:sp>
        <p:nvSpPr>
          <p:cNvPr id="3" name="Title 2"/>
          <p:cNvSpPr>
            <a:spLocks noGrp="1"/>
          </p:cNvSpPr>
          <p:nvPr>
            <p:ph type="title"/>
          </p:nvPr>
        </p:nvSpPr>
        <p:spPr/>
        <p:txBody>
          <a:bodyPr/>
          <a:lstStyle/>
          <a:p>
            <a:r>
              <a:rPr lang="en-US" dirty="0"/>
              <a:t>Jupyter as a Solution</a:t>
            </a:r>
          </a:p>
        </p:txBody>
      </p:sp>
      <p:pic>
        <p:nvPicPr>
          <p:cNvPr id="8" name="Picture 7">
            <a:extLst>
              <a:ext uri="{FF2B5EF4-FFF2-40B4-BE49-F238E27FC236}">
                <a16:creationId xmlns:a16="http://schemas.microsoft.com/office/drawing/2014/main" xmlns="" id="{7D04ED75-A8D9-2346-82A4-778220324AD1}"/>
              </a:ext>
            </a:extLst>
          </p:cNvPr>
          <p:cNvPicPr>
            <a:picLocks noChangeAspect="1"/>
          </p:cNvPicPr>
          <p:nvPr/>
        </p:nvPicPr>
        <p:blipFill>
          <a:blip r:embed="rId3"/>
          <a:stretch>
            <a:fillRect/>
          </a:stretch>
        </p:blipFill>
        <p:spPr>
          <a:xfrm>
            <a:off x="4886308" y="2410691"/>
            <a:ext cx="2433897" cy="2819186"/>
          </a:xfrm>
          <a:prstGeom prst="rect">
            <a:avLst/>
          </a:prstGeom>
        </p:spPr>
      </p:pic>
    </p:spTree>
    <p:extLst>
      <p:ext uri="{BB962C8B-B14F-4D97-AF65-F5344CB8AC3E}">
        <p14:creationId xmlns:p14="http://schemas.microsoft.com/office/powerpoint/2010/main" val="5294658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6466</TotalTime>
  <Words>744</Words>
  <Application>Microsoft Macintosh PowerPoint</Application>
  <PresentationFormat>Widescreen</PresentationFormat>
  <Paragraphs>217</Paragraphs>
  <Slides>47</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Calibri</vt:lpstr>
      <vt:lpstr>Calibri Light</vt:lpstr>
      <vt:lpstr>Gill Sans</vt:lpstr>
      <vt:lpstr>Wingdings</vt:lpstr>
      <vt:lpstr>ヒラギノ角ゴ ProN W3</vt:lpstr>
      <vt:lpstr>Office Theme</vt:lpstr>
      <vt:lpstr>Using Jupyter to Empower Enterprise Analysts</vt:lpstr>
      <vt:lpstr>About me</vt:lpstr>
      <vt:lpstr>This Presentation</vt:lpstr>
      <vt:lpstr>Analysis in the IC</vt:lpstr>
      <vt:lpstr>Analysis in a Large Enterprise</vt:lpstr>
      <vt:lpstr>Analysis in a Large Enterprise</vt:lpstr>
      <vt:lpstr>Reality</vt:lpstr>
      <vt:lpstr>Jupyter as a Solution</vt:lpstr>
      <vt:lpstr>Jupyter as a Solution</vt:lpstr>
      <vt:lpstr>Jupyter as a Solution</vt:lpstr>
      <vt:lpstr>Python Ecosystem</vt:lpstr>
      <vt:lpstr>Goals for Jupyter</vt:lpstr>
      <vt:lpstr>Enterprise Challenges And Some Solutions</vt:lpstr>
      <vt:lpstr>Enterprise Challenges</vt:lpstr>
      <vt:lpstr>User-Base Challenges</vt:lpstr>
      <vt:lpstr>Collaboration Challenges</vt:lpstr>
      <vt:lpstr>Data Security Challenges</vt:lpstr>
      <vt:lpstr>Compliance Challenges</vt:lpstr>
      <vt:lpstr>Our Approach</vt:lpstr>
      <vt:lpstr>Jupyter Execution Environment</vt:lpstr>
      <vt:lpstr>PowerPoint Presentation</vt:lpstr>
      <vt:lpstr>PowerPoint Presentation</vt:lpstr>
      <vt:lpstr>PowerPoint Presentation</vt:lpstr>
      <vt:lpstr>Tie Together Decoupled Environments</vt:lpstr>
      <vt:lpstr>What have we addressed?</vt:lpstr>
      <vt:lpstr>Collaboration at Enterprise Scale</vt:lpstr>
      <vt:lpstr>Collaboration Challenges</vt:lpstr>
      <vt:lpstr>                     : Recommendations</vt:lpstr>
      <vt:lpstr>                     : Recommendations</vt:lpstr>
      <vt:lpstr>                  : Notebook Health</vt:lpstr>
      <vt:lpstr>How We Measure Notebook Health</vt:lpstr>
      <vt:lpstr>                  : Notebook Health</vt:lpstr>
      <vt:lpstr>Python Training and Outreach</vt:lpstr>
      <vt:lpstr>Analyst-level Training</vt:lpstr>
      <vt:lpstr>Learning to Code is not a Career Shift</vt:lpstr>
      <vt:lpstr>Intro to Python for Analysis</vt:lpstr>
      <vt:lpstr>Provide Metrics to Users</vt:lpstr>
      <vt:lpstr>Results and Use</vt:lpstr>
      <vt:lpstr>Current Status</vt:lpstr>
      <vt:lpstr>Notebook Use-Cases</vt:lpstr>
      <vt:lpstr>Notebook Use-Cases: Operational</vt:lpstr>
      <vt:lpstr>Notebook Use-Cases: Course Material</vt:lpstr>
      <vt:lpstr>Notebook Use-Cases: Building Blocks</vt:lpstr>
      <vt:lpstr>Notebook Use-Cases</vt:lpstr>
      <vt:lpstr>Future Efforts</vt:lpstr>
      <vt:lpstr>Jupyter for Reporting</vt:lpstr>
      <vt:lpstr>Questions?</vt:lpstr>
    </vt:vector>
  </TitlesOfParts>
  <Manager/>
  <Company/>
  <LinksUpToDate>false</LinksUpToDate>
  <SharedDoc>false</SharedDoc>
  <HyperlinkBase/>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Jupyter to Empower Enterprise Analysts</dc:title>
  <dc:subject/>
  <dc:creator/>
  <cp:keywords/>
  <dc:description/>
  <cp:lastModifiedBy>Ashley Stuart</cp:lastModifiedBy>
  <cp:revision>166</cp:revision>
  <dcterms:created xsi:type="dcterms:W3CDTF">2018-08-15T00:03:48Z</dcterms:created>
  <dcterms:modified xsi:type="dcterms:W3CDTF">2018-08-22T02:28:03Z</dcterms:modified>
  <cp:category/>
</cp:coreProperties>
</file>